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65" r:id="rId4"/>
    <p:sldId id="266" r:id="rId5"/>
    <p:sldId id="270" r:id="rId6"/>
    <p:sldId id="271" r:id="rId7"/>
    <p:sldId id="272" r:id="rId8"/>
    <p:sldId id="273" r:id="rId9"/>
    <p:sldId id="274" r:id="rId10"/>
    <p:sldId id="267" r:id="rId11"/>
    <p:sldId id="275" r:id="rId12"/>
    <p:sldId id="276" r:id="rId13"/>
    <p:sldId id="277" r:id="rId14"/>
    <p:sldId id="278" r:id="rId15"/>
    <p:sldId id="279" r:id="rId16"/>
    <p:sldId id="280" r:id="rId17"/>
    <p:sldId id="268" r:id="rId18"/>
    <p:sldId id="261" r:id="rId19"/>
    <p:sldId id="262" r:id="rId20"/>
    <p:sldId id="263" r:id="rId21"/>
    <p:sldId id="264" r:id="rId22"/>
    <p:sldId id="259" r:id="rId23"/>
    <p:sldId id="260" r:id="rId24"/>
    <p:sldId id="26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313586661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FBF6B6-8E2C-4C85-B81E-ACE788DDE1E3}" type="datetimeFigureOut">
              <a:rPr lang="en-IN" smtClean="0"/>
              <a:t>19-11-2022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1456679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14643484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10169226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446342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21227776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21209551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007D3B4-DF39-4E94-88AD-C1249C0B6286}"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4447734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3296310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2858477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FBF6B6-8E2C-4C85-B81E-ACE788DDE1E3}" type="datetimeFigureOut">
              <a:rPr lang="en-IN" smtClean="0"/>
              <a:t>19-11-2022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2742539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FBF6B6-8E2C-4C85-B81E-ACE788DDE1E3}" type="datetimeFigureOut">
              <a:rPr lang="en-IN" smtClean="0"/>
              <a:t>19-11-2022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3595872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FBF6B6-8E2C-4C85-B81E-ACE788DDE1E3}" type="datetimeFigureOut">
              <a:rPr lang="en-IN" smtClean="0"/>
              <a:t>19-11-2022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1088661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FBF6B6-8E2C-4C85-B81E-ACE788DDE1E3}" type="datetimeFigureOut">
              <a:rPr lang="en-IN" smtClean="0"/>
              <a:t>19-11-2022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412102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2FBF6B6-8E2C-4C85-B81E-ACE788DDE1E3}" type="datetimeFigureOut">
              <a:rPr lang="en-IN" smtClean="0"/>
              <a:t>19-11-2022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20794898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FBF6B6-8E2C-4C85-B81E-ACE788DDE1E3}" type="datetimeFigureOut">
              <a:rPr lang="en-IN" smtClean="0"/>
              <a:t>19-11-2022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1080704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FBF6B6-8E2C-4C85-B81E-ACE788DDE1E3}" type="datetimeFigureOut">
              <a:rPr lang="en-IN" smtClean="0"/>
              <a:t>19-11-2022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007D3B4-DF39-4E94-88AD-C1249C0B6286}" type="slidenum">
              <a:rPr lang="en-IN" smtClean="0"/>
              <a:t>‹#›</a:t>
            </a:fld>
            <a:endParaRPr lang="en-IN"/>
          </a:p>
        </p:txBody>
      </p:sp>
    </p:spTree>
    <p:extLst>
      <p:ext uri="{BB962C8B-B14F-4D97-AF65-F5344CB8AC3E}">
        <p14:creationId xmlns:p14="http://schemas.microsoft.com/office/powerpoint/2010/main" val="2734534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2FBF6B6-8E2C-4C85-B81E-ACE788DDE1E3}" type="datetimeFigureOut">
              <a:rPr lang="en-IN" smtClean="0"/>
              <a:t>19-11-2022</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007D3B4-DF39-4E94-88AD-C1249C0B6286}" type="slidenum">
              <a:rPr lang="en-IN" smtClean="0"/>
              <a:t>‹#›</a:t>
            </a:fld>
            <a:endParaRPr lang="en-IN"/>
          </a:p>
        </p:txBody>
      </p:sp>
    </p:spTree>
    <p:extLst>
      <p:ext uri="{BB962C8B-B14F-4D97-AF65-F5344CB8AC3E}">
        <p14:creationId xmlns:p14="http://schemas.microsoft.com/office/powerpoint/2010/main" val="112025273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www.hindawi.com/journals/jece/2019/4167890/tab6/" TargetMode="External"/><Relationship Id="rId2" Type="http://schemas.openxmlformats.org/officeDocument/2006/relationships/hyperlink" Target="https://www.hindawi.com/journals/jece/2019/4167890/tab4/" TargetMode="Externa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8" Type="http://schemas.openxmlformats.org/officeDocument/2006/relationships/hyperlink" Target="https://scholar.google.com/scholar_lookup?title=LVQ%20for%20hand%20gesture%20recognition%20based%20on%20DCT%20and%20projection%20features&amp;author=A.%20S.%20Tolba&amp;author=M.%20A.%20Elsoud&amp;author=&amp;author=O.%20A.%20Elnaser&amp;publication_year=2009" TargetMode="External"/><Relationship Id="rId3" Type="http://schemas.openxmlformats.org/officeDocument/2006/relationships/hyperlink" Target="https://scholar.google.com/scholar_lookup?title=Recognition%20of%20continuous%20sign%20language%20alphabet%20using%20leap%20motion%20controller&amp;author=M.%20W.%20Cohen&amp;author=N.%20B.%20Zikri&amp;author=&amp;author=A.%20Velkovich" TargetMode="External"/><Relationship Id="rId7" Type="http://schemas.openxmlformats.org/officeDocument/2006/relationships/hyperlink" Target="https://scholar.google.com/scholar_lookup?title=Extraction%20of%202d%20motion%20trajectories%20and%20its%20application%20to%20hand%20gesture%20recognition&amp;author=N.%20A.%20Ming-Hsuan%20Yang%20&amp;author=M.%20Tabb&amp;publication_year=2002" TargetMode="External"/><Relationship Id="rId2" Type="http://schemas.openxmlformats.org/officeDocument/2006/relationships/hyperlink" Target="https://doi.org/10.17226/9853" TargetMode="External"/><Relationship Id="rId1" Type="http://schemas.openxmlformats.org/officeDocument/2006/relationships/slideLayout" Target="../slideLayouts/slideLayout1.xml"/><Relationship Id="rId6" Type="http://schemas.openxmlformats.org/officeDocument/2006/relationships/hyperlink" Target="https://scholar.google.com/scholar_lookup?title=Recent%20methods%20and%20databases%20in%20vision-based%20hand%20gesture%20recognition:%20a%20review&amp;author=P.%20K.%20Pisharady%20&amp;author=M.%20Saerbeck&amp;publication_year=2015" TargetMode="External"/><Relationship Id="rId5" Type="http://schemas.openxmlformats.org/officeDocument/2006/relationships/hyperlink" Target="https://scholar.google.com/scholar_lookup?title=Gesture%20recognition%20using%20dynamic%20time%20warping%20and%20kinect:%20a%20practical%20approach&amp;author=S.%20Riofr%C3%ADo&amp;author=D.%20Pozo&amp;author=J.%20Rosero&amp;author=&amp;author=J.%20V%C3%A1squez" TargetMode="External"/><Relationship Id="rId10" Type="http://schemas.openxmlformats.org/officeDocument/2006/relationships/hyperlink" Target="https://scholar.google.com/scholar_lookup?title=Deep%20learning%20in%20vision-based%20static%20hand%20gesture%20recognition&amp;author=O.%20K.%20Oyedotun%20&amp;author=A.%20Khashman&amp;publication_year=2017" TargetMode="External"/><Relationship Id="rId4" Type="http://schemas.openxmlformats.org/officeDocument/2006/relationships/hyperlink" Target="https://scholar.google.com/scholar_lookup?title=A%20structure%20for%20deoxyribose%20nucleic%20acid&amp;author=A.%20Betancourt&amp;author=P.%20Morerio&amp;author=C.%20S.%20Regazzoni&amp;author=&amp;author=M.%20R.%20Auterberg&amp;publication_year=2015" TargetMode="External"/><Relationship Id="rId9" Type="http://schemas.openxmlformats.org/officeDocument/2006/relationships/hyperlink" Target="https://scholar.google.com/scholar_lookup?title=Static%20hand%20gesture%20recognition%20using%20principal%20component%20analysis%20combined%20with%20artificial%20neural%20network&amp;author=T.-N.%20Nguyen&amp;author=H.-H.%20Huynh&amp;author=&amp;author=J.%20Meunier&amp;publication_year=2015"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scholar.google.com/scholar_lookup?title=Hand%20gesture%20recognition%20and%20tracking%20based%20on%20distributed%20locally%20linear%20embedding&amp;author=S.%20S.%20Ge&amp;author=Y.%20Yang&amp;author=&amp;author=T.%20H.%20Lee" TargetMode="External"/><Relationship Id="rId13" Type="http://schemas.openxmlformats.org/officeDocument/2006/relationships/hyperlink" Target="https://scholar.google.com/scholar_lookup?title=American%20sign%20language%20fingerspelling%20using%20hybrid%20discrete%20wavelet%20transform-gabor%20filter%20and%20convolutional%20neural%20network&amp;author=V.%20Ranga&amp;author=N.%20Yadav&amp;author=&amp;author=P.%20Garg&amp;publication_year=2018" TargetMode="External"/><Relationship Id="rId3" Type="http://schemas.openxmlformats.org/officeDocument/2006/relationships/hyperlink" Target="https://scholar.google.com/scholar_lookup?title=Gabor%20filter-based%20hand-pose%20angle%20estimation%20for%20hand%20gesture%20recognition%20under%20varying%20illumination&amp;author=D.-Y.%20Huang&amp;author=W.-C.%20Hu&amp;author=&amp;author=S.-H.%20Chang&amp;publication_year=2011" TargetMode="External"/><Relationship Id="rId7" Type="http://schemas.openxmlformats.org/officeDocument/2006/relationships/hyperlink" Target="https://scholar.google.com/scholar_lookup?title=A%20system%20for%20person-independent%20hand%20posture%20recognition%20against%20complex%20backgrounds&amp;author=J.%20Triesch%20&amp;author=C.%20von%20der%20Malsburg&amp;publication_year=2001" TargetMode="External"/><Relationship Id="rId12" Type="http://schemas.openxmlformats.org/officeDocument/2006/relationships/hyperlink" Target="https://scholar.google.com/scholar_lookup?title=A%20convolutional%20neural%20network%20with%20feature%20fusion%20for%20real-time%20hand%20posture%20recognition&amp;author=S.%20F.%20Chevtchenko&amp;author=R.%20F.%20Vale&amp;author=V.%20Macario&amp;author=&amp;author=F.%20R.%20Cordeiro&amp;publication_year=2018" TargetMode="External"/><Relationship Id="rId2" Type="http://schemas.openxmlformats.org/officeDocument/2006/relationships/hyperlink" Target="https://doi.org/10.1016/j.eswa.2010.11.016" TargetMode="External"/><Relationship Id="rId16" Type="http://schemas.openxmlformats.org/officeDocument/2006/relationships/hyperlink" Target="https://scholar.google.com/scholar_lookup?title=An%20iterative%20procedure%20for%20the%20polygonal%20approximation%20of%20plane%20curves&amp;author=U.%20Ramer&amp;publication_year=1972" TargetMode="External"/><Relationship Id="rId1" Type="http://schemas.openxmlformats.org/officeDocument/2006/relationships/slideLayout" Target="../slideLayouts/slideLayout1.xml"/><Relationship Id="rId6" Type="http://schemas.openxmlformats.org/officeDocument/2006/relationships/hyperlink" Target="https://doi.org/10.1109/34.977568" TargetMode="External"/><Relationship Id="rId11" Type="http://schemas.openxmlformats.org/officeDocument/2006/relationships/hyperlink" Target="https://doi.org/10.1016/j.asoc.2018.09.010" TargetMode="External"/><Relationship Id="rId5" Type="http://schemas.openxmlformats.org/officeDocument/2006/relationships/hyperlink" Target="https://scholar.google.com/scholar_lookup?title=Real-time%203D%20hand%20gesture%20interaction%20with%20a%20robot%20for%20understanding%20directions%20from%20humans&amp;author=M.%20V.%20den%20Bergh&amp;author=D.%20Carton&amp;author=R.%20De%20Nijs%20et%20al." TargetMode="External"/><Relationship Id="rId15" Type="http://schemas.openxmlformats.org/officeDocument/2006/relationships/hyperlink" Target="https://scholar.google.com/scholar_lookup?title=Topological%20structural%20analysis%20of%20digitized%20binary%20images%20by%20border%20following&amp;author=S.%20Suzuki%20&amp;author=K.%20Be&amp;publication_year=1985" TargetMode="External"/><Relationship Id="rId10" Type="http://schemas.openxmlformats.org/officeDocument/2006/relationships/hyperlink" Target="https://scholar.google.com/scholar_lookup?title=Recent%20methods%20and%20databases%20in%20vision-based%20hand%20gesture%20recognition:%20a%20review&amp;author=P.%20K.%20Pisharady%20&amp;author=M.%20Saerbeck&amp;publication_year=2015" TargetMode="External"/><Relationship Id="rId4" Type="http://schemas.openxmlformats.org/officeDocument/2006/relationships/hyperlink" Target="https://scholar.google.com/scholar_lookup?title=Hu%20and%20zernike%20moments%20for%20sign%20language%20recognition&amp;author=K.%20C.%20Otiniano-Rodr%C3%ADguez&amp;author=G.%20Camara-Ch%C3%A1vez&amp;author=&amp;author=D.%20Menotti" TargetMode="External"/><Relationship Id="rId9" Type="http://schemas.openxmlformats.org/officeDocument/2006/relationships/hyperlink" Target="https://doi.org/10.1016/j.cviu.2015.08.004" TargetMode="External"/><Relationship Id="rId14" Type="http://schemas.openxmlformats.org/officeDocument/2006/relationships/hyperlink" Target="https://doi.org/10.1016/0734-189x(85)90016-7"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2F05C-E422-4297-9C0A-5D87BB94C8A0}"/>
              </a:ext>
            </a:extLst>
          </p:cNvPr>
          <p:cNvSpPr>
            <a:spLocks noGrp="1"/>
          </p:cNvSpPr>
          <p:nvPr>
            <p:ph type="ctrTitle"/>
          </p:nvPr>
        </p:nvSpPr>
        <p:spPr>
          <a:xfrm>
            <a:off x="1367161" y="798991"/>
            <a:ext cx="9037468" cy="2938507"/>
          </a:xfrm>
        </p:spPr>
        <p:txBody>
          <a:bodyPr>
            <a:normAutofit fontScale="90000"/>
          </a:bodyPr>
          <a:lstStyle/>
          <a:p>
            <a:pPr algn="l"/>
            <a:r>
              <a:rPr lang="en-US" dirty="0"/>
              <a:t>                             </a:t>
            </a:r>
            <a:r>
              <a:rPr lang="en-US" dirty="0">
                <a:solidFill>
                  <a:srgbClr val="FFC000"/>
                </a:solidFill>
                <a:latin typeface="Algerian" panose="04020705040A02060702" pitchFamily="82" charset="0"/>
              </a:rPr>
              <a:t>SWE 1010        </a:t>
            </a:r>
            <a:br>
              <a:rPr lang="en-US" dirty="0"/>
            </a:br>
            <a:r>
              <a:rPr lang="en-US" dirty="0"/>
              <a:t>                   </a:t>
            </a:r>
            <a:r>
              <a:rPr lang="en-US" sz="4400" dirty="0">
                <a:solidFill>
                  <a:srgbClr val="92D050"/>
                </a:solidFill>
                <a:latin typeface="Cooper Black" panose="0208090404030B020404" pitchFamily="18" charset="0"/>
              </a:rPr>
              <a:t>PROJECT REVIEW-</a:t>
            </a:r>
            <a:r>
              <a:rPr lang="en-US" sz="4400" dirty="0">
                <a:solidFill>
                  <a:srgbClr val="92D050"/>
                </a:solidFill>
                <a:latin typeface="Britannic Bold" panose="020B0903060703020204" pitchFamily="34" charset="0"/>
              </a:rPr>
              <a:t>3</a:t>
            </a:r>
            <a:br>
              <a:rPr lang="en-US" sz="4400" dirty="0">
                <a:solidFill>
                  <a:srgbClr val="92D050"/>
                </a:solidFill>
                <a:latin typeface="Britannic Bold" panose="020B0903060703020204" pitchFamily="34" charset="0"/>
              </a:rPr>
            </a:br>
            <a:r>
              <a:rPr lang="en-US" sz="4400" dirty="0">
                <a:solidFill>
                  <a:srgbClr val="92D050"/>
                </a:solidFill>
                <a:latin typeface="Britannic Bold" panose="020B0903060703020204" pitchFamily="34" charset="0"/>
              </a:rPr>
              <a:t>         </a:t>
            </a:r>
            <a:r>
              <a:rPr lang="en-US" sz="4000" dirty="0">
                <a:solidFill>
                  <a:schemeClr val="accent5"/>
                </a:solidFill>
                <a:latin typeface="Bookman Old Style" panose="02050604050505020204" pitchFamily="18" charset="0"/>
              </a:rPr>
              <a:t>DIGITAL IMAGE PROCESSING</a:t>
            </a:r>
            <a:br>
              <a:rPr lang="en-US" dirty="0"/>
            </a:br>
            <a:r>
              <a:rPr lang="en-US" dirty="0"/>
              <a:t>            </a:t>
            </a:r>
            <a:r>
              <a:rPr lang="en-US" sz="2000" dirty="0">
                <a:solidFill>
                  <a:srgbClr val="00FFFF"/>
                </a:solidFill>
                <a:latin typeface="Cooper Black" panose="0208090404030B020404" pitchFamily="18" charset="0"/>
              </a:rPr>
              <a:t>Recognition of Hand Movement for a Paralytic </a:t>
            </a:r>
            <a:br>
              <a:rPr lang="en-US" sz="2000" dirty="0">
                <a:solidFill>
                  <a:srgbClr val="00FFFF"/>
                </a:solidFill>
                <a:latin typeface="Cooper Black" panose="0208090404030B020404" pitchFamily="18" charset="0"/>
              </a:rPr>
            </a:br>
            <a:r>
              <a:rPr lang="en-US" sz="2000" dirty="0">
                <a:solidFill>
                  <a:srgbClr val="00FFFF"/>
                </a:solidFill>
                <a:latin typeface="Cooper Black" panose="0208090404030B020404" pitchFamily="18" charset="0"/>
              </a:rPr>
              <a:t>                           Person Using  Convolutional Neural Network</a:t>
            </a:r>
            <a:br>
              <a:rPr lang="en-IN" sz="4800" dirty="0">
                <a:solidFill>
                  <a:srgbClr val="00FFFF"/>
                </a:solidFill>
                <a:latin typeface="Cooper Black" panose="0208090404030B020404" pitchFamily="18" charset="0"/>
              </a:rPr>
            </a:br>
            <a:endParaRPr lang="en-IN" dirty="0"/>
          </a:p>
        </p:txBody>
      </p:sp>
      <p:sp>
        <p:nvSpPr>
          <p:cNvPr id="3" name="Subtitle 2">
            <a:extLst>
              <a:ext uri="{FF2B5EF4-FFF2-40B4-BE49-F238E27FC236}">
                <a16:creationId xmlns:a16="http://schemas.microsoft.com/office/drawing/2014/main" id="{7945555C-35D5-4512-B1B1-4FD43513FA4B}"/>
              </a:ext>
            </a:extLst>
          </p:cNvPr>
          <p:cNvSpPr>
            <a:spLocks noGrp="1"/>
          </p:cNvSpPr>
          <p:nvPr>
            <p:ph type="subTitle" idx="1"/>
          </p:nvPr>
        </p:nvSpPr>
        <p:spPr>
          <a:xfrm>
            <a:off x="1766656" y="3737498"/>
            <a:ext cx="9499107" cy="2321511"/>
          </a:xfrm>
        </p:spPr>
        <p:txBody>
          <a:bodyPr>
            <a:normAutofit fontScale="92500" lnSpcReduction="10000"/>
          </a:bodyPr>
          <a:lstStyle/>
          <a:p>
            <a:pPr algn="l"/>
            <a:r>
              <a:rPr lang="en-US" dirty="0"/>
              <a:t>                                                                                                                              </a:t>
            </a:r>
            <a:r>
              <a:rPr lang="en-US" dirty="0">
                <a:solidFill>
                  <a:srgbClr val="FFFF00"/>
                </a:solidFill>
                <a:latin typeface="Bahnschrift SemiBold" panose="020B0502040204020203" pitchFamily="34" charset="0"/>
              </a:rPr>
              <a:t>MEMBERS: </a:t>
            </a:r>
          </a:p>
          <a:p>
            <a:pPr algn="l"/>
            <a:r>
              <a:rPr lang="en-US" dirty="0">
                <a:solidFill>
                  <a:srgbClr val="FF3399"/>
                </a:solidFill>
              </a:rPr>
              <a:t>                                                                                                             </a:t>
            </a:r>
            <a:r>
              <a:rPr lang="en-US" dirty="0">
                <a:solidFill>
                  <a:srgbClr val="92D050"/>
                </a:solidFill>
              </a:rPr>
              <a:t>P. Nageswararao (20MIS1006)</a:t>
            </a:r>
          </a:p>
          <a:p>
            <a:pPr algn="l"/>
            <a:r>
              <a:rPr lang="en-US" dirty="0">
                <a:solidFill>
                  <a:srgbClr val="92D050"/>
                </a:solidFill>
              </a:rPr>
              <a:t>                                                                                                             M. Srikanth  (20MIS1086)</a:t>
            </a:r>
          </a:p>
          <a:p>
            <a:pPr algn="l"/>
            <a:r>
              <a:rPr lang="en-US" dirty="0">
                <a:solidFill>
                  <a:srgbClr val="92D050"/>
                </a:solidFill>
              </a:rPr>
              <a:t>                                                                                                              Ch. </a:t>
            </a:r>
            <a:r>
              <a:rPr lang="en-US" dirty="0" err="1">
                <a:solidFill>
                  <a:srgbClr val="92D050"/>
                </a:solidFill>
              </a:rPr>
              <a:t>jaya</a:t>
            </a:r>
            <a:r>
              <a:rPr lang="en-US" dirty="0">
                <a:solidFill>
                  <a:srgbClr val="92D050"/>
                </a:solidFill>
              </a:rPr>
              <a:t> </a:t>
            </a:r>
            <a:r>
              <a:rPr lang="en-US" dirty="0" err="1">
                <a:solidFill>
                  <a:srgbClr val="92D050"/>
                </a:solidFill>
              </a:rPr>
              <a:t>venkatesh</a:t>
            </a:r>
            <a:endParaRPr lang="en-US" dirty="0">
              <a:solidFill>
                <a:srgbClr val="92D050"/>
              </a:solidFill>
            </a:endParaRPr>
          </a:p>
          <a:p>
            <a:pPr algn="l"/>
            <a:r>
              <a:rPr lang="en-US" dirty="0">
                <a:latin typeface="Bahnschrift SemiCondensed" panose="020B0502040204020203" pitchFamily="34" charset="0"/>
              </a:rPr>
              <a:t>                                                                                                                            </a:t>
            </a:r>
            <a:r>
              <a:rPr lang="en-US" dirty="0">
                <a:solidFill>
                  <a:srgbClr val="FFFF00"/>
                </a:solidFill>
                <a:latin typeface="Bahnschrift SemiCondensed" panose="020B0502040204020203" pitchFamily="34" charset="0"/>
              </a:rPr>
              <a:t>FACULTY:</a:t>
            </a:r>
          </a:p>
          <a:p>
            <a:pPr algn="l"/>
            <a:r>
              <a:rPr lang="en-US" sz="2200" b="1" dirty="0">
                <a:solidFill>
                  <a:srgbClr val="92D050"/>
                </a:solidFill>
              </a:rPr>
              <a:t>                                                                                                              Dr. Geetha </a:t>
            </a:r>
            <a:r>
              <a:rPr lang="en-US" sz="2200" b="1" dirty="0" err="1">
                <a:solidFill>
                  <a:srgbClr val="92D050"/>
                </a:solidFill>
              </a:rPr>
              <a:t>balan.s</a:t>
            </a:r>
            <a:endParaRPr lang="en-IN" sz="2200" b="1" dirty="0">
              <a:solidFill>
                <a:srgbClr val="92D050"/>
              </a:solidFill>
            </a:endParaRPr>
          </a:p>
        </p:txBody>
      </p:sp>
    </p:spTree>
    <p:extLst>
      <p:ext uri="{BB962C8B-B14F-4D97-AF65-F5344CB8AC3E}">
        <p14:creationId xmlns:p14="http://schemas.microsoft.com/office/powerpoint/2010/main" val="18524748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F29E8-F84D-444D-B19B-C34E2CAB6E2E}"/>
              </a:ext>
            </a:extLst>
          </p:cNvPr>
          <p:cNvSpPr>
            <a:spLocks noGrp="1"/>
          </p:cNvSpPr>
          <p:nvPr>
            <p:ph type="ctrTitle"/>
          </p:nvPr>
        </p:nvSpPr>
        <p:spPr>
          <a:xfrm>
            <a:off x="878889" y="518504"/>
            <a:ext cx="2724924" cy="431408"/>
          </a:xfrm>
        </p:spPr>
        <p:txBody>
          <a:bodyPr>
            <a:noAutofit/>
          </a:bodyPr>
          <a:lstStyle/>
          <a:p>
            <a:r>
              <a:rPr lang="en-US" sz="4000" b="1" dirty="0">
                <a:solidFill>
                  <a:srgbClr val="FFC000"/>
                </a:solidFill>
              </a:rPr>
              <a:t>OUTPUT:</a:t>
            </a:r>
            <a:endParaRPr lang="en-IN" sz="4000" b="1" dirty="0">
              <a:solidFill>
                <a:srgbClr val="FFC000"/>
              </a:solidFill>
            </a:endParaRPr>
          </a:p>
        </p:txBody>
      </p:sp>
      <p:sp>
        <p:nvSpPr>
          <p:cNvPr id="4" name="TextBox 3">
            <a:extLst>
              <a:ext uri="{FF2B5EF4-FFF2-40B4-BE49-F238E27FC236}">
                <a16:creationId xmlns:a16="http://schemas.microsoft.com/office/drawing/2014/main" id="{2ED0853D-E837-B2CC-CD94-8050EA3103D8}"/>
              </a:ext>
            </a:extLst>
          </p:cNvPr>
          <p:cNvSpPr txBox="1"/>
          <p:nvPr/>
        </p:nvSpPr>
        <p:spPr>
          <a:xfrm>
            <a:off x="537882" y="1174376"/>
            <a:ext cx="11259671" cy="646331"/>
          </a:xfrm>
          <a:prstGeom prst="rect">
            <a:avLst/>
          </a:prstGeom>
          <a:noFill/>
        </p:spPr>
        <p:txBody>
          <a:bodyPr wrap="square" rtlCol="0">
            <a:spAutoFit/>
          </a:bodyPr>
          <a:lstStyle/>
          <a:p>
            <a:r>
              <a:rPr lang="en-IN" dirty="0"/>
              <a:t>Best of Luck:</a:t>
            </a:r>
          </a:p>
          <a:p>
            <a:endParaRPr lang="en-IN" dirty="0"/>
          </a:p>
        </p:txBody>
      </p:sp>
      <p:pic>
        <p:nvPicPr>
          <p:cNvPr id="5" name="Picture 4">
            <a:extLst>
              <a:ext uri="{FF2B5EF4-FFF2-40B4-BE49-F238E27FC236}">
                <a16:creationId xmlns:a16="http://schemas.microsoft.com/office/drawing/2014/main" id="{6D5C5F66-5BDB-1D43-51A6-F82BCF540ED6}"/>
              </a:ext>
            </a:extLst>
          </p:cNvPr>
          <p:cNvPicPr>
            <a:picLocks noChangeAspect="1"/>
          </p:cNvPicPr>
          <p:nvPr/>
        </p:nvPicPr>
        <p:blipFill>
          <a:blip r:embed="rId2"/>
          <a:stretch>
            <a:fillRect/>
          </a:stretch>
        </p:blipFill>
        <p:spPr>
          <a:xfrm>
            <a:off x="738058" y="1621565"/>
            <a:ext cx="9194836" cy="4734943"/>
          </a:xfrm>
          <a:prstGeom prst="rect">
            <a:avLst/>
          </a:prstGeom>
        </p:spPr>
      </p:pic>
    </p:spTree>
    <p:extLst>
      <p:ext uri="{BB962C8B-B14F-4D97-AF65-F5344CB8AC3E}">
        <p14:creationId xmlns:p14="http://schemas.microsoft.com/office/powerpoint/2010/main" val="3111126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68A29A9-AC52-3689-9E28-3560B4045056}"/>
              </a:ext>
            </a:extLst>
          </p:cNvPr>
          <p:cNvSpPr>
            <a:spLocks noGrp="1"/>
          </p:cNvSpPr>
          <p:nvPr>
            <p:ph type="body" sz="half" idx="2"/>
          </p:nvPr>
        </p:nvSpPr>
        <p:spPr>
          <a:xfrm>
            <a:off x="685800" y="573741"/>
            <a:ext cx="10842812" cy="5280211"/>
          </a:xfrm>
        </p:spPr>
        <p:txBody>
          <a:bodyPr/>
          <a:lstStyle/>
          <a:p>
            <a:r>
              <a:rPr lang="en-IN" dirty="0"/>
              <a:t>OK:</a:t>
            </a:r>
          </a:p>
          <a:p>
            <a:endParaRPr lang="en-IN" dirty="0"/>
          </a:p>
        </p:txBody>
      </p:sp>
      <p:pic>
        <p:nvPicPr>
          <p:cNvPr id="6" name="Picture 5">
            <a:extLst>
              <a:ext uri="{FF2B5EF4-FFF2-40B4-BE49-F238E27FC236}">
                <a16:creationId xmlns:a16="http://schemas.microsoft.com/office/drawing/2014/main" id="{AFD2C753-14F9-AD2C-61D8-49C3E9D407ED}"/>
              </a:ext>
            </a:extLst>
          </p:cNvPr>
          <p:cNvPicPr>
            <a:picLocks noChangeAspect="1"/>
          </p:cNvPicPr>
          <p:nvPr/>
        </p:nvPicPr>
        <p:blipFill>
          <a:blip r:embed="rId2"/>
          <a:stretch>
            <a:fillRect/>
          </a:stretch>
        </p:blipFill>
        <p:spPr>
          <a:xfrm>
            <a:off x="1622612" y="1029250"/>
            <a:ext cx="8007798" cy="4295785"/>
          </a:xfrm>
          <a:prstGeom prst="rect">
            <a:avLst/>
          </a:prstGeom>
        </p:spPr>
      </p:pic>
    </p:spTree>
    <p:extLst>
      <p:ext uri="{BB962C8B-B14F-4D97-AF65-F5344CB8AC3E}">
        <p14:creationId xmlns:p14="http://schemas.microsoft.com/office/powerpoint/2010/main" val="1294875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2FA33-03DC-3373-152B-A37F331B8912}"/>
              </a:ext>
            </a:extLst>
          </p:cNvPr>
          <p:cNvSpPr>
            <a:spLocks noGrp="1"/>
          </p:cNvSpPr>
          <p:nvPr>
            <p:ph type="title"/>
          </p:nvPr>
        </p:nvSpPr>
        <p:spPr/>
        <p:txBody>
          <a:bodyPr/>
          <a:lstStyle/>
          <a:p>
            <a:r>
              <a:rPr lang="en-IN" dirty="0"/>
              <a:t>1:</a:t>
            </a:r>
          </a:p>
        </p:txBody>
      </p:sp>
      <p:pic>
        <p:nvPicPr>
          <p:cNvPr id="3" name="Picture 2">
            <a:extLst>
              <a:ext uri="{FF2B5EF4-FFF2-40B4-BE49-F238E27FC236}">
                <a16:creationId xmlns:a16="http://schemas.microsoft.com/office/drawing/2014/main" id="{A5E4AEA1-D623-03C8-E3E6-38F1C47E3FC9}"/>
              </a:ext>
            </a:extLst>
          </p:cNvPr>
          <p:cNvPicPr>
            <a:picLocks noChangeAspect="1"/>
          </p:cNvPicPr>
          <p:nvPr/>
        </p:nvPicPr>
        <p:blipFill>
          <a:blip r:embed="rId2"/>
          <a:stretch>
            <a:fillRect/>
          </a:stretch>
        </p:blipFill>
        <p:spPr>
          <a:xfrm>
            <a:off x="2083734" y="1335742"/>
            <a:ext cx="7646501" cy="3989294"/>
          </a:xfrm>
          <a:prstGeom prst="rect">
            <a:avLst/>
          </a:prstGeom>
        </p:spPr>
      </p:pic>
    </p:spTree>
    <p:extLst>
      <p:ext uri="{BB962C8B-B14F-4D97-AF65-F5344CB8AC3E}">
        <p14:creationId xmlns:p14="http://schemas.microsoft.com/office/powerpoint/2010/main" val="38572894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C1430-DA33-1E51-182A-D916453F5546}"/>
              </a:ext>
            </a:extLst>
          </p:cNvPr>
          <p:cNvSpPr>
            <a:spLocks noGrp="1"/>
          </p:cNvSpPr>
          <p:nvPr>
            <p:ph type="title"/>
          </p:nvPr>
        </p:nvSpPr>
        <p:spPr/>
        <p:txBody>
          <a:bodyPr/>
          <a:lstStyle/>
          <a:p>
            <a:r>
              <a:rPr lang="en-IN" dirty="0"/>
              <a:t>2:</a:t>
            </a:r>
          </a:p>
        </p:txBody>
      </p:sp>
      <p:pic>
        <p:nvPicPr>
          <p:cNvPr id="3" name="Picture 2">
            <a:extLst>
              <a:ext uri="{FF2B5EF4-FFF2-40B4-BE49-F238E27FC236}">
                <a16:creationId xmlns:a16="http://schemas.microsoft.com/office/drawing/2014/main" id="{EA0EC263-7284-399C-CFFD-68DD851F5C0A}"/>
              </a:ext>
            </a:extLst>
          </p:cNvPr>
          <p:cNvPicPr>
            <a:picLocks noChangeAspect="1"/>
          </p:cNvPicPr>
          <p:nvPr/>
        </p:nvPicPr>
        <p:blipFill>
          <a:blip r:embed="rId2"/>
          <a:stretch>
            <a:fillRect/>
          </a:stretch>
        </p:blipFill>
        <p:spPr>
          <a:xfrm>
            <a:off x="2286000" y="1303233"/>
            <a:ext cx="8284772" cy="4622437"/>
          </a:xfrm>
          <a:prstGeom prst="rect">
            <a:avLst/>
          </a:prstGeom>
        </p:spPr>
      </p:pic>
    </p:spTree>
    <p:extLst>
      <p:ext uri="{BB962C8B-B14F-4D97-AF65-F5344CB8AC3E}">
        <p14:creationId xmlns:p14="http://schemas.microsoft.com/office/powerpoint/2010/main" val="8036003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369C7-37A3-0C6F-566A-B7CD99DCD712}"/>
              </a:ext>
            </a:extLst>
          </p:cNvPr>
          <p:cNvSpPr>
            <a:spLocks noGrp="1"/>
          </p:cNvSpPr>
          <p:nvPr>
            <p:ph type="title"/>
          </p:nvPr>
        </p:nvSpPr>
        <p:spPr/>
        <p:txBody>
          <a:bodyPr/>
          <a:lstStyle/>
          <a:p>
            <a:r>
              <a:rPr lang="en-IN" dirty="0"/>
              <a:t>3:</a:t>
            </a:r>
          </a:p>
        </p:txBody>
      </p:sp>
      <p:pic>
        <p:nvPicPr>
          <p:cNvPr id="3" name="Picture 2">
            <a:extLst>
              <a:ext uri="{FF2B5EF4-FFF2-40B4-BE49-F238E27FC236}">
                <a16:creationId xmlns:a16="http://schemas.microsoft.com/office/drawing/2014/main" id="{B0CDDF3B-350B-1B5C-1630-288322F76261}"/>
              </a:ext>
            </a:extLst>
          </p:cNvPr>
          <p:cNvPicPr>
            <a:picLocks noChangeAspect="1"/>
          </p:cNvPicPr>
          <p:nvPr/>
        </p:nvPicPr>
        <p:blipFill>
          <a:blip r:embed="rId2"/>
          <a:stretch>
            <a:fillRect/>
          </a:stretch>
        </p:blipFill>
        <p:spPr>
          <a:xfrm>
            <a:off x="1963272" y="1190019"/>
            <a:ext cx="8658366" cy="4690828"/>
          </a:xfrm>
          <a:prstGeom prst="rect">
            <a:avLst/>
          </a:prstGeom>
        </p:spPr>
      </p:pic>
    </p:spTree>
    <p:extLst>
      <p:ext uri="{BB962C8B-B14F-4D97-AF65-F5344CB8AC3E}">
        <p14:creationId xmlns:p14="http://schemas.microsoft.com/office/powerpoint/2010/main" val="3247982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18D30-BDE7-9ED3-3DD9-B7D1B1959F88}"/>
              </a:ext>
            </a:extLst>
          </p:cNvPr>
          <p:cNvSpPr>
            <a:spLocks noGrp="1"/>
          </p:cNvSpPr>
          <p:nvPr>
            <p:ph type="title"/>
          </p:nvPr>
        </p:nvSpPr>
        <p:spPr/>
        <p:txBody>
          <a:bodyPr/>
          <a:lstStyle/>
          <a:p>
            <a:r>
              <a:rPr lang="en-IN" dirty="0"/>
              <a:t>4:</a:t>
            </a:r>
            <a:br>
              <a:rPr lang="en-IN" dirty="0"/>
            </a:br>
            <a:r>
              <a:rPr lang="en-IN" dirty="0"/>
              <a:t>                       </a:t>
            </a:r>
          </a:p>
        </p:txBody>
      </p:sp>
      <p:pic>
        <p:nvPicPr>
          <p:cNvPr id="3" name="Picture 2">
            <a:extLst>
              <a:ext uri="{FF2B5EF4-FFF2-40B4-BE49-F238E27FC236}">
                <a16:creationId xmlns:a16="http://schemas.microsoft.com/office/drawing/2014/main" id="{C0863BED-938F-700C-5F0D-8741F343BDEF}"/>
              </a:ext>
            </a:extLst>
          </p:cNvPr>
          <p:cNvPicPr>
            <a:picLocks noChangeAspect="1"/>
          </p:cNvPicPr>
          <p:nvPr/>
        </p:nvPicPr>
        <p:blipFill>
          <a:blip r:embed="rId2"/>
          <a:stretch>
            <a:fillRect/>
          </a:stretch>
        </p:blipFill>
        <p:spPr>
          <a:xfrm>
            <a:off x="1954306" y="1366872"/>
            <a:ext cx="9138142" cy="4549834"/>
          </a:xfrm>
          <a:prstGeom prst="rect">
            <a:avLst/>
          </a:prstGeom>
        </p:spPr>
      </p:pic>
    </p:spTree>
    <p:extLst>
      <p:ext uri="{BB962C8B-B14F-4D97-AF65-F5344CB8AC3E}">
        <p14:creationId xmlns:p14="http://schemas.microsoft.com/office/powerpoint/2010/main" val="4699690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560F9-F5C8-74C1-E9CC-012F93E9E0A8}"/>
              </a:ext>
            </a:extLst>
          </p:cNvPr>
          <p:cNvSpPr>
            <a:spLocks noGrp="1"/>
          </p:cNvSpPr>
          <p:nvPr>
            <p:ph type="title"/>
          </p:nvPr>
        </p:nvSpPr>
        <p:spPr/>
        <p:txBody>
          <a:bodyPr/>
          <a:lstStyle/>
          <a:p>
            <a:r>
              <a:rPr lang="en-IN" dirty="0"/>
              <a:t>5:</a:t>
            </a:r>
          </a:p>
        </p:txBody>
      </p:sp>
      <p:pic>
        <p:nvPicPr>
          <p:cNvPr id="3" name="Picture 2">
            <a:extLst>
              <a:ext uri="{FF2B5EF4-FFF2-40B4-BE49-F238E27FC236}">
                <a16:creationId xmlns:a16="http://schemas.microsoft.com/office/drawing/2014/main" id="{435C9F9C-D217-9A2C-0D7D-04DEEAAE99A6}"/>
              </a:ext>
            </a:extLst>
          </p:cNvPr>
          <p:cNvPicPr>
            <a:picLocks noChangeAspect="1"/>
          </p:cNvPicPr>
          <p:nvPr/>
        </p:nvPicPr>
        <p:blipFill>
          <a:blip r:embed="rId2"/>
          <a:stretch>
            <a:fillRect/>
          </a:stretch>
        </p:blipFill>
        <p:spPr>
          <a:xfrm>
            <a:off x="2223246" y="1323142"/>
            <a:ext cx="8315847" cy="4521846"/>
          </a:xfrm>
          <a:prstGeom prst="rect">
            <a:avLst/>
          </a:prstGeom>
        </p:spPr>
      </p:pic>
    </p:spTree>
    <p:extLst>
      <p:ext uri="{BB962C8B-B14F-4D97-AF65-F5344CB8AC3E}">
        <p14:creationId xmlns:p14="http://schemas.microsoft.com/office/powerpoint/2010/main" val="519521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40FF0B0-94A5-4310-A1F5-74862FEB1A16}"/>
              </a:ext>
            </a:extLst>
          </p:cNvPr>
          <p:cNvSpPr>
            <a:spLocks noGrp="1"/>
          </p:cNvSpPr>
          <p:nvPr>
            <p:ph type="subTitle" idx="1"/>
          </p:nvPr>
        </p:nvSpPr>
        <p:spPr>
          <a:xfrm>
            <a:off x="781050" y="674688"/>
            <a:ext cx="10636250" cy="5503862"/>
          </a:xfrm>
        </p:spPr>
        <p:txBody>
          <a:bodyPr/>
          <a:lstStyle/>
          <a:p>
            <a:pPr algn="l"/>
            <a:r>
              <a:rPr lang="en-US" sz="2800" dirty="0"/>
              <a:t>SCOPE FOR FUTURE ENHANCEMENT:</a:t>
            </a:r>
          </a:p>
          <a:p>
            <a:pPr algn="l"/>
            <a:endParaRPr lang="en-IN" dirty="0"/>
          </a:p>
        </p:txBody>
      </p:sp>
      <p:pic>
        <p:nvPicPr>
          <p:cNvPr id="9" name="Picture 8">
            <a:extLst>
              <a:ext uri="{FF2B5EF4-FFF2-40B4-BE49-F238E27FC236}">
                <a16:creationId xmlns:a16="http://schemas.microsoft.com/office/drawing/2014/main" id="{1FC50CB2-0A7F-4714-88E7-7B01F585F2EA}"/>
              </a:ext>
            </a:extLst>
          </p:cNvPr>
          <p:cNvPicPr>
            <a:picLocks noChangeAspect="1"/>
          </p:cNvPicPr>
          <p:nvPr/>
        </p:nvPicPr>
        <p:blipFill>
          <a:blip r:embed="rId2"/>
          <a:stretch>
            <a:fillRect/>
          </a:stretch>
        </p:blipFill>
        <p:spPr>
          <a:xfrm>
            <a:off x="868163" y="1562471"/>
            <a:ext cx="10230726" cy="2432480"/>
          </a:xfrm>
          <a:prstGeom prst="rect">
            <a:avLst/>
          </a:prstGeom>
        </p:spPr>
      </p:pic>
    </p:spTree>
    <p:extLst>
      <p:ext uri="{BB962C8B-B14F-4D97-AF65-F5344CB8AC3E}">
        <p14:creationId xmlns:p14="http://schemas.microsoft.com/office/powerpoint/2010/main" val="26759100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439AE-3393-428D-80B6-073622EA3978}"/>
              </a:ext>
            </a:extLst>
          </p:cNvPr>
          <p:cNvSpPr>
            <a:spLocks noGrp="1"/>
          </p:cNvSpPr>
          <p:nvPr>
            <p:ph type="ctrTitle"/>
          </p:nvPr>
        </p:nvSpPr>
        <p:spPr>
          <a:xfrm>
            <a:off x="701336" y="452761"/>
            <a:ext cx="9996255" cy="736847"/>
          </a:xfrm>
        </p:spPr>
        <p:txBody>
          <a:bodyPr>
            <a:noAutofit/>
          </a:bodyPr>
          <a:lstStyle/>
          <a:p>
            <a:pPr algn="l"/>
            <a:r>
              <a:rPr lang="en-US" sz="4000" b="1" dirty="0">
                <a:solidFill>
                  <a:srgbClr val="FFC000"/>
                </a:solidFill>
              </a:rPr>
              <a:t>Conclusion:</a:t>
            </a:r>
            <a:endParaRPr lang="en-IN" sz="4000" b="1" dirty="0">
              <a:solidFill>
                <a:srgbClr val="FFC000"/>
              </a:solidFill>
            </a:endParaRPr>
          </a:p>
        </p:txBody>
      </p:sp>
      <p:sp>
        <p:nvSpPr>
          <p:cNvPr id="3" name="Subtitle 2">
            <a:extLst>
              <a:ext uri="{FF2B5EF4-FFF2-40B4-BE49-F238E27FC236}">
                <a16:creationId xmlns:a16="http://schemas.microsoft.com/office/drawing/2014/main" id="{0FE25C1F-649D-4A95-BD09-763CD9AF8A0F}"/>
              </a:ext>
            </a:extLst>
          </p:cNvPr>
          <p:cNvSpPr>
            <a:spLocks noGrp="1"/>
          </p:cNvSpPr>
          <p:nvPr>
            <p:ph type="subTitle" idx="1"/>
          </p:nvPr>
        </p:nvSpPr>
        <p:spPr>
          <a:xfrm>
            <a:off x="701336" y="1189608"/>
            <a:ext cx="10759736" cy="4998128"/>
          </a:xfrm>
        </p:spPr>
        <p:txBody>
          <a:bodyPr>
            <a:normAutofit fontScale="85000" lnSpcReduction="10000"/>
          </a:bodyPr>
          <a:lstStyle/>
          <a:p>
            <a:pPr algn="l"/>
            <a:r>
              <a:rPr lang="en-US" b="0" i="0" dirty="0">
                <a:effectLst/>
                <a:latin typeface="Comic Sans MS" panose="030F0702030302020204" pitchFamily="66" charset="0"/>
              </a:rPr>
              <a:t>One of the problems in gesture recognition is dealing with the image background and the noise often present in the regions of interest, such as the hand region. The use of neural networks for color segmentation, followed by morphological operations and a polygonal approximation, presented excellent results as a way to separate the hand region from the background and to remove noise. This step is important because it removes image objects that are not relevant to the classification method, allowing the convolutional neural network to extract the most relevant gesture features through their convolution and pooling layers and, therefore, to increase network accuracy. The proposal to make a logical AND operation with the segmentation masks and the original images provided the relevant information of the palms and fingers. Thus, the proposed CNN architectures achieved high success rates at a relatively low computational cost. It was superior to methodologies mentioned in related works, confirming the robustness of the presented method. In addition, the proposed architectures reached accuracies very similar to the architectures already defined in the literature, although they are much simpler and have a lower computational cost. This is possible due to the proposed image processing methodology, in which unnecessary information is removed, allowing improved feature extraction by the CNN. The proposed methodology and CNN architecture open the door to a future implementation of gesture recognition in embedded devices with hardware limitations. The proposed methodology approaches only cases of gestures present in static images, without hand detection and tracking or cases of hand occlusion. In the future, we intend to work on these particular cases in a new data preprocessing methodology, investigating other techniques of color segmentation and deep learning architectures </a:t>
            </a:r>
            <a:endParaRPr lang="en-IN" dirty="0">
              <a:latin typeface="Comic Sans MS" panose="030F0702030302020204" pitchFamily="66" charset="0"/>
            </a:endParaRPr>
          </a:p>
        </p:txBody>
      </p:sp>
    </p:spTree>
    <p:extLst>
      <p:ext uri="{BB962C8B-B14F-4D97-AF65-F5344CB8AC3E}">
        <p14:creationId xmlns:p14="http://schemas.microsoft.com/office/powerpoint/2010/main" val="30118991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0A628-DE12-4DB2-A507-F567CE63E09E}"/>
              </a:ext>
            </a:extLst>
          </p:cNvPr>
          <p:cNvSpPr>
            <a:spLocks noGrp="1"/>
          </p:cNvSpPr>
          <p:nvPr>
            <p:ph type="ctrTitle"/>
          </p:nvPr>
        </p:nvSpPr>
        <p:spPr>
          <a:xfrm>
            <a:off x="603683" y="577049"/>
            <a:ext cx="7421732" cy="665825"/>
          </a:xfrm>
        </p:spPr>
        <p:txBody>
          <a:bodyPr>
            <a:normAutofit fontScale="90000"/>
          </a:bodyPr>
          <a:lstStyle/>
          <a:p>
            <a:pPr algn="l"/>
            <a:r>
              <a:rPr lang="en-US" dirty="0"/>
              <a:t>Result:</a:t>
            </a:r>
            <a:endParaRPr lang="en-IN" dirty="0"/>
          </a:p>
        </p:txBody>
      </p:sp>
      <p:sp>
        <p:nvSpPr>
          <p:cNvPr id="3" name="Subtitle 2">
            <a:extLst>
              <a:ext uri="{FF2B5EF4-FFF2-40B4-BE49-F238E27FC236}">
                <a16:creationId xmlns:a16="http://schemas.microsoft.com/office/drawing/2014/main" id="{88E27398-81C9-422B-8DFE-95EF946ECA28}"/>
              </a:ext>
            </a:extLst>
          </p:cNvPr>
          <p:cNvSpPr>
            <a:spLocks noGrp="1"/>
          </p:cNvSpPr>
          <p:nvPr>
            <p:ph type="subTitle" idx="1"/>
          </p:nvPr>
        </p:nvSpPr>
        <p:spPr>
          <a:xfrm>
            <a:off x="603682" y="1242874"/>
            <a:ext cx="10910655" cy="5038077"/>
          </a:xfrm>
        </p:spPr>
        <p:txBody>
          <a:bodyPr/>
          <a:lstStyle/>
          <a:p>
            <a:pPr algn="l"/>
            <a:r>
              <a:rPr lang="en-US" b="0" i="0" dirty="0">
                <a:effectLst/>
                <a:latin typeface="STIXGeneral-Regular"/>
              </a:rPr>
              <a:t>The results of the experiments were obtained by classifying two image sets, a self-acquired dataset and another set available in the literature . The self-acquired dataset was built by capturing the static gestures of the American Sign Language (ASL) alphabet, from 8 people, except for the letters J and Z, since they are dynamic gestures. To capture the images, we used a Logitech Brio webcam, with a resolution of 1920 × 1080 pixels, in a university laboratory with artificial lighting. By extracting only the hand region, we defined an area of 400 × 400 pixels for the final image of our dataset. To increase the dataset variety, we applied 30-degree rotations to all images, clockwise and counterclockwise, and a vertical scaling increase of 20%. Thus, the final image set is represented by 24 gestures and a total of 11100 samples. Such a large number of samples provided a variety of shapes and skin tones, which shows several samples of gesture .</a:t>
            </a:r>
            <a:endParaRPr lang="en-US" dirty="0">
              <a:latin typeface="STIXGeneral-Regular"/>
            </a:endParaRPr>
          </a:p>
          <a:p>
            <a:pPr algn="l"/>
            <a:endParaRPr lang="en-IN" dirty="0"/>
          </a:p>
        </p:txBody>
      </p:sp>
      <p:sp>
        <p:nvSpPr>
          <p:cNvPr id="5" name="AutoShape 2" descr="(b)">
            <a:extLst>
              <a:ext uri="{FF2B5EF4-FFF2-40B4-BE49-F238E27FC236}">
                <a16:creationId xmlns:a16="http://schemas.microsoft.com/office/drawing/2014/main" id="{773746B3-EF82-4DFF-8A32-5500253BAFA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AutoShape 4" descr="(a)">
            <a:extLst>
              <a:ext uri="{FF2B5EF4-FFF2-40B4-BE49-F238E27FC236}">
                <a16:creationId xmlns:a16="http://schemas.microsoft.com/office/drawing/2014/main" id="{07BCB18A-567D-4C16-887B-EF39D12A9A6C}"/>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6" descr="(a)">
            <a:extLst>
              <a:ext uri="{FF2B5EF4-FFF2-40B4-BE49-F238E27FC236}">
                <a16:creationId xmlns:a16="http://schemas.microsoft.com/office/drawing/2014/main" id="{0D31173F-C2D9-4EFB-B9AA-E4BAB5F1AFCF}"/>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7940692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F456B-FE87-4610-87A2-E042A9D5B8E9}"/>
              </a:ext>
            </a:extLst>
          </p:cNvPr>
          <p:cNvSpPr>
            <a:spLocks noGrp="1"/>
          </p:cNvSpPr>
          <p:nvPr>
            <p:ph type="ctrTitle"/>
          </p:nvPr>
        </p:nvSpPr>
        <p:spPr>
          <a:xfrm>
            <a:off x="541538" y="248575"/>
            <a:ext cx="5335479" cy="577048"/>
          </a:xfrm>
        </p:spPr>
        <p:txBody>
          <a:bodyPr>
            <a:normAutofit fontScale="90000"/>
          </a:bodyPr>
          <a:lstStyle/>
          <a:p>
            <a:pPr algn="l"/>
            <a:r>
              <a:rPr lang="en-US" b="1" dirty="0">
                <a:solidFill>
                  <a:srgbClr val="FFC000"/>
                </a:solidFill>
              </a:rPr>
              <a:t>Implementation:</a:t>
            </a:r>
            <a:endParaRPr lang="en-IN" b="1" dirty="0">
              <a:solidFill>
                <a:srgbClr val="FFC000"/>
              </a:solidFill>
            </a:endParaRPr>
          </a:p>
        </p:txBody>
      </p:sp>
      <p:sp>
        <p:nvSpPr>
          <p:cNvPr id="6" name="Subtitle 5">
            <a:extLst>
              <a:ext uri="{FF2B5EF4-FFF2-40B4-BE49-F238E27FC236}">
                <a16:creationId xmlns:a16="http://schemas.microsoft.com/office/drawing/2014/main" id="{9C014A54-3EC9-421F-B96D-E9378D87AA29}"/>
              </a:ext>
            </a:extLst>
          </p:cNvPr>
          <p:cNvSpPr>
            <a:spLocks noGrp="1"/>
          </p:cNvSpPr>
          <p:nvPr>
            <p:ph type="subTitle" idx="1"/>
          </p:nvPr>
        </p:nvSpPr>
        <p:spPr>
          <a:xfrm>
            <a:off x="541538" y="1056444"/>
            <a:ext cx="11221375" cy="5442010"/>
          </a:xfrm>
        </p:spPr>
        <p:txBody>
          <a:bodyPr/>
          <a:lstStyle/>
          <a:p>
            <a:pPr algn="l"/>
            <a:r>
              <a:rPr lang="en-US" b="0" i="0" dirty="0">
                <a:effectLst/>
                <a:latin typeface="-apple-system"/>
              </a:rPr>
              <a:t>Now, lets implement a 3D convolutional Neural network on this dataset. To use 2D convolutions, we first convert every image into a 3D shape : width, height, channels. Channels represents the slices of Red, Green, and Blue layers. So it is set as 3. In the similar manner, we will convert the input dataset into 4D shape in order to use 3D convolution for : length, breadth, height, channel (r/g/b).</a:t>
            </a:r>
          </a:p>
          <a:p>
            <a:pPr algn="l"/>
            <a:r>
              <a:rPr lang="en-US" b="0" i="1" dirty="0">
                <a:effectLst/>
                <a:latin typeface="-apple-system"/>
              </a:rPr>
              <a:t>Note:</a:t>
            </a:r>
            <a:r>
              <a:rPr lang="en-US" b="0" i="0" dirty="0">
                <a:effectLst/>
                <a:latin typeface="-apple-system"/>
              </a:rPr>
              <a:t> even though the input images are </a:t>
            </a:r>
            <a:r>
              <a:rPr lang="en-US" b="0" i="0" dirty="0" err="1">
                <a:effectLst/>
                <a:latin typeface="-apple-system"/>
              </a:rPr>
              <a:t>rgb</a:t>
            </a:r>
            <a:r>
              <a:rPr lang="en-US" b="0" i="0" dirty="0">
                <a:effectLst/>
                <a:latin typeface="-apple-system"/>
              </a:rPr>
              <a:t> (3 channel), we will perform image processing on each frame and the end individual frame will be grayscale (1 channel) for some models</a:t>
            </a:r>
          </a:p>
          <a:p>
            <a:pPr algn="l"/>
            <a:r>
              <a:rPr lang="en-US" b="0" i="0" dirty="0">
                <a:effectLst/>
                <a:latin typeface="-apple-system"/>
              </a:rPr>
              <a:t>Lets create the model architecture. The architecture is described below:</a:t>
            </a:r>
          </a:p>
          <a:p>
            <a:pPr algn="l"/>
            <a:r>
              <a:rPr lang="en-US" b="0" i="0" dirty="0">
                <a:effectLst/>
                <a:latin typeface="-apple-system"/>
              </a:rPr>
              <a:t>While we tried with multiple </a:t>
            </a:r>
            <a:r>
              <a:rPr lang="en-US" b="1" i="1" dirty="0">
                <a:effectLst/>
                <a:latin typeface="-apple-system"/>
              </a:rPr>
              <a:t>filter size</a:t>
            </a:r>
            <a:r>
              <a:rPr lang="en-US" b="0" i="0" dirty="0">
                <a:effectLst/>
                <a:latin typeface="-apple-system"/>
              </a:rPr>
              <a:t>, bigger filter size is resource intensive and we have done most experiment with 3*3 filter</a:t>
            </a:r>
          </a:p>
          <a:p>
            <a:pPr algn="l"/>
            <a:r>
              <a:rPr lang="en-US" b="0" i="0" dirty="0">
                <a:effectLst/>
                <a:latin typeface="-apple-system"/>
              </a:rPr>
              <a:t>We have used </a:t>
            </a:r>
            <a:r>
              <a:rPr lang="en-US" b="1" i="0" dirty="0">
                <a:effectLst/>
                <a:latin typeface="-apple-system"/>
              </a:rPr>
              <a:t>Adam</a:t>
            </a:r>
            <a:r>
              <a:rPr lang="en-US" b="0" i="0" dirty="0">
                <a:effectLst/>
                <a:latin typeface="-apple-system"/>
              </a:rPr>
              <a:t> optimizer with its default settings. We have additionally used the </a:t>
            </a:r>
            <a:r>
              <a:rPr lang="en-US" b="0" i="0" dirty="0" err="1">
                <a:effectLst/>
                <a:latin typeface="-apple-system"/>
              </a:rPr>
              <a:t>ReduceLROnPlateau</a:t>
            </a:r>
            <a:r>
              <a:rPr lang="en-US" b="0" i="0" dirty="0">
                <a:effectLst/>
                <a:latin typeface="-apple-system"/>
              </a:rPr>
              <a:t> to reduce our learning alpha after 2 epoch on the result plateauing.</a:t>
            </a:r>
          </a:p>
          <a:p>
            <a:pPr algn="l"/>
            <a:endParaRPr lang="en-US" b="0" i="0" dirty="0">
              <a:effectLst/>
              <a:latin typeface="-apple-system"/>
            </a:endParaRPr>
          </a:p>
          <a:p>
            <a:pPr algn="l"/>
            <a:r>
              <a:rPr lang="en-US" b="0" i="0" dirty="0">
                <a:effectLst/>
                <a:latin typeface="-apple-system"/>
              </a:rPr>
              <a:t>          Build a 3D convolutional network, based loosely on C3D.</a:t>
            </a:r>
          </a:p>
          <a:p>
            <a:pPr algn="l"/>
            <a:endParaRPr lang="en-IN" dirty="0"/>
          </a:p>
        </p:txBody>
      </p:sp>
    </p:spTree>
    <p:extLst>
      <p:ext uri="{BB962C8B-B14F-4D97-AF65-F5344CB8AC3E}">
        <p14:creationId xmlns:p14="http://schemas.microsoft.com/office/powerpoint/2010/main" val="38724930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2E534-48CA-431D-87AA-836A85BB0636}"/>
              </a:ext>
            </a:extLst>
          </p:cNvPr>
          <p:cNvSpPr>
            <a:spLocks noGrp="1"/>
          </p:cNvSpPr>
          <p:nvPr>
            <p:ph type="title"/>
          </p:nvPr>
        </p:nvSpPr>
        <p:spPr>
          <a:xfrm>
            <a:off x="630316" y="204186"/>
            <a:ext cx="11052698" cy="5681709"/>
          </a:xfrm>
        </p:spPr>
        <p:txBody>
          <a:bodyPr>
            <a:normAutofit fontScale="90000"/>
          </a:bodyPr>
          <a:lstStyle/>
          <a:p>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r>
              <a:rPr lang="en-US" sz="1300" b="0" i="0" dirty="0">
                <a:effectLst/>
                <a:latin typeface="STIXGeneral-Regular"/>
              </a:rPr>
              <a:t>The proposed architectures use the activation rectified linear units (</a:t>
            </a:r>
            <a:r>
              <a:rPr lang="en-US" sz="1300" b="0" i="0" dirty="0" err="1">
                <a:effectLst/>
                <a:latin typeface="STIXGeneral-Regular"/>
              </a:rPr>
              <a:t>ReLUs</a:t>
            </a:r>
            <a:r>
              <a:rPr lang="en-US" sz="1300" b="0" i="0" dirty="0">
                <a:effectLst/>
                <a:latin typeface="STIXGeneral-Regular"/>
              </a:rPr>
              <a:t>) function in their convolution and pooling layers. In order to classify the features extracted by the defined CNN architectures, we adopted an MLP with 400 and 800 neurons in its two intermediate layers, using a </a:t>
            </a:r>
            <a:r>
              <a:rPr lang="en-US" sz="1300" b="0" i="0" dirty="0" err="1">
                <a:effectLst/>
                <a:latin typeface="STIXGeneral-Regular"/>
              </a:rPr>
              <a:t>ReLU</a:t>
            </a:r>
            <a:r>
              <a:rPr lang="en-US" sz="1300" b="0" i="0" dirty="0">
                <a:effectLst/>
                <a:latin typeface="STIXGeneral-Regular"/>
              </a:rPr>
              <a:t> activation function and a </a:t>
            </a:r>
            <a:r>
              <a:rPr lang="en-US" sz="1300" b="0" i="0" dirty="0" err="1">
                <a:effectLst/>
                <a:latin typeface="STIXGeneral-Regular"/>
              </a:rPr>
              <a:t>softmax</a:t>
            </a:r>
            <a:r>
              <a:rPr lang="en-US" sz="1300" b="0" i="0" dirty="0">
                <a:effectLst/>
                <a:latin typeface="STIXGeneral-Regular"/>
              </a:rPr>
              <a:t> output layer with 24 neurons.</a:t>
            </a:r>
            <a:br>
              <a:rPr lang="en-US" sz="1300" b="0" i="0" dirty="0">
                <a:effectLst/>
                <a:latin typeface="STIXGeneral-Regular"/>
              </a:rPr>
            </a:br>
            <a:br>
              <a:rPr lang="en-US" sz="1300" b="0" i="0" dirty="0">
                <a:effectLst/>
                <a:latin typeface="STIXGeneral-Regular"/>
              </a:rPr>
            </a:br>
            <a:r>
              <a:rPr lang="en-US" sz="1300" b="0" i="0" dirty="0">
                <a:effectLst/>
                <a:latin typeface="STIXGeneral-Regular"/>
              </a:rPr>
              <a:t>Other tests were performed with CNN architectures known in the literature, such as </a:t>
            </a:r>
            <a:r>
              <a:rPr lang="en-US" sz="1300" b="0" i="0" dirty="0" err="1">
                <a:effectLst/>
                <a:latin typeface="STIXGeneral-Regular"/>
              </a:rPr>
              <a:t>LeNet</a:t>
            </a:r>
            <a:r>
              <a:rPr lang="en-US" sz="1300" b="0" i="0" dirty="0">
                <a:effectLst/>
                <a:latin typeface="STIXGeneral-Regular"/>
              </a:rPr>
              <a:t>, InceptionResNetV2, InceptionV3, VGG16, VGG19, ResNet50, and DenseNet201.</a:t>
            </a:r>
            <a:br>
              <a:rPr lang="en-US" sz="1300" b="0" i="0" dirty="0">
                <a:effectLst/>
                <a:latin typeface="STIXGeneral-Regular"/>
              </a:rPr>
            </a:br>
            <a:br>
              <a:rPr lang="en-US" sz="1300" b="0" i="0" dirty="0">
                <a:effectLst/>
                <a:latin typeface="STIXGeneral-Regular"/>
              </a:rPr>
            </a:br>
            <a:r>
              <a:rPr lang="en-US" sz="1300" b="0" i="0" dirty="0">
                <a:effectLst/>
                <a:latin typeface="STIXGeneral-Regular"/>
              </a:rPr>
              <a:t>Our experiments used the holdout cross-validation method. Therefore, we adopted a division of 75% and 25% for training and testing, respectively, as defined in </a:t>
            </a:r>
            <a:r>
              <a:rPr lang="en-US" sz="1300" b="0" i="0" dirty="0" err="1">
                <a:effectLst/>
                <a:latin typeface="STIXGeneral-Regular"/>
              </a:rPr>
              <a:t>Kohavi</a:t>
            </a:r>
            <a:r>
              <a:rPr lang="en-US" sz="1300" b="0" i="0" dirty="0">
                <a:effectLst/>
                <a:latin typeface="STIXGeneral-Regular"/>
              </a:rPr>
              <a:t> [36]. From the 75% of data used for training, 5% were reserved for validation during training. Also, ten rounds of training and testing were adopted, in which the training and test sets were randomly permuted. The holdout metrics were obtained by averaging the results of the 10 rounds, using accuracy, recall, and F1 score.</a:t>
            </a:r>
            <a:br>
              <a:rPr lang="en-US" sz="1300" b="0" i="0" dirty="0">
                <a:effectLst/>
                <a:latin typeface="STIXGeneral-Regular"/>
              </a:rPr>
            </a:br>
            <a:br>
              <a:rPr lang="en-US" sz="1300" b="0" i="0" dirty="0">
                <a:effectLst/>
                <a:latin typeface="STIXGeneral-Regular"/>
              </a:rPr>
            </a:br>
            <a:r>
              <a:rPr lang="en-US" sz="1300" b="0" i="0" dirty="0">
                <a:effectLst/>
                <a:latin typeface="STIXGeneral-Regular"/>
              </a:rPr>
              <a:t>The tests were run on a server with configuration Intel (R) Core i7-6800K @ 3.40 GHz CPU, 64 GB of RAM, and two NVIDIA Titan </a:t>
            </a:r>
            <a:r>
              <a:rPr lang="en-US" sz="1300" b="0" i="0" dirty="0" err="1">
                <a:effectLst/>
                <a:latin typeface="STIXGeneral-Regular"/>
              </a:rPr>
              <a:t>Xp</a:t>
            </a:r>
            <a:r>
              <a:rPr lang="en-US" sz="1300" b="0" i="0" dirty="0">
                <a:effectLst/>
                <a:latin typeface="STIXGeneral-Regular"/>
              </a:rPr>
              <a:t> GPUs.</a:t>
            </a:r>
            <a:br>
              <a:rPr lang="en-US" sz="13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br>
              <a:rPr lang="en-US" sz="1200" b="0" i="0" dirty="0">
                <a:effectLst/>
                <a:latin typeface="STIXGeneral-Regular"/>
              </a:rPr>
            </a:br>
            <a:r>
              <a:rPr lang="en-US" sz="1200" b="0" i="0" dirty="0">
                <a:effectLst/>
                <a:latin typeface="STIXGeneral-Regular"/>
              </a:rPr>
              <a:t>.</a:t>
            </a:r>
            <a:endParaRPr lang="en-IN" sz="2400" dirty="0"/>
          </a:p>
        </p:txBody>
      </p:sp>
      <p:pic>
        <p:nvPicPr>
          <p:cNvPr id="4" name="Picture 3">
            <a:extLst>
              <a:ext uri="{FF2B5EF4-FFF2-40B4-BE49-F238E27FC236}">
                <a16:creationId xmlns:a16="http://schemas.microsoft.com/office/drawing/2014/main" id="{9E944D65-B73A-49E1-A93D-AC7F47E3C4FA}"/>
              </a:ext>
            </a:extLst>
          </p:cNvPr>
          <p:cNvPicPr>
            <a:picLocks noChangeAspect="1"/>
          </p:cNvPicPr>
          <p:nvPr/>
        </p:nvPicPr>
        <p:blipFill>
          <a:blip r:embed="rId2"/>
          <a:stretch>
            <a:fillRect/>
          </a:stretch>
        </p:blipFill>
        <p:spPr>
          <a:xfrm>
            <a:off x="3164665" y="3429000"/>
            <a:ext cx="5862670" cy="2510325"/>
          </a:xfrm>
          <a:prstGeom prst="rect">
            <a:avLst/>
          </a:prstGeom>
        </p:spPr>
      </p:pic>
    </p:spTree>
    <p:extLst>
      <p:ext uri="{BB962C8B-B14F-4D97-AF65-F5344CB8AC3E}">
        <p14:creationId xmlns:p14="http://schemas.microsoft.com/office/powerpoint/2010/main" val="30656707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CEF23-0B65-4C5C-AE85-63DC0BAD7724}"/>
              </a:ext>
            </a:extLst>
          </p:cNvPr>
          <p:cNvSpPr>
            <a:spLocks noGrp="1"/>
          </p:cNvSpPr>
          <p:nvPr>
            <p:ph type="title"/>
          </p:nvPr>
        </p:nvSpPr>
        <p:spPr>
          <a:xfrm>
            <a:off x="710213" y="1553592"/>
            <a:ext cx="10875145" cy="4873842"/>
          </a:xfrm>
        </p:spPr>
        <p:txBody>
          <a:bodyPr>
            <a:normAutofit/>
          </a:bodyPr>
          <a:lstStyle/>
          <a:p>
            <a:r>
              <a:rPr lang="en-US" sz="1400" b="0" i="0" dirty="0">
                <a:effectLst/>
                <a:latin typeface="STIXGeneral-Regular"/>
              </a:rPr>
              <a:t>The proposed method results were superior to other methods that use the same method of classification of gestures, such as . Thus, the success rate of 96.83% shows the robustness of the presented methodology, the importance of preparing the images before the classification process and the need to study and </a:t>
            </a:r>
            <a:r>
              <a:rPr lang="en-US" sz="1400" b="0" i="0" dirty="0" err="1">
                <a:effectLst/>
                <a:latin typeface="STIXGeneral-Regular"/>
              </a:rPr>
              <a:t>analyse</a:t>
            </a:r>
            <a:r>
              <a:rPr lang="en-US" sz="1400" b="0" i="0" dirty="0">
                <a:effectLst/>
                <a:latin typeface="STIXGeneral-Regular"/>
              </a:rPr>
              <a:t> the types of convolutional neural network architectures. When using only dataset [</a:t>
            </a:r>
            <a:r>
              <a:rPr lang="en-US" sz="1400" b="0" i="0" u="none" strike="noStrike" dirty="0">
                <a:effectLst/>
                <a:latin typeface="STIXGeneral-Regular"/>
              </a:rPr>
              <a:t>33</a:t>
            </a:r>
            <a:r>
              <a:rPr lang="en-US" sz="1400" b="0" i="0" dirty="0">
                <a:effectLst/>
                <a:latin typeface="STIXGeneral-Regular"/>
              </a:rPr>
              <a:t>], we obtained higher accuracy rates than [</a:t>
            </a:r>
            <a:r>
              <a:rPr lang="en-US" sz="1400" b="0" i="0" u="none" strike="noStrike" dirty="0">
                <a:effectLst/>
                <a:latin typeface="STIXGeneral-Regular"/>
              </a:rPr>
              <a:t>17</a:t>
            </a:r>
            <a:r>
              <a:rPr lang="en-US" sz="1400" b="0" i="0" dirty="0">
                <a:effectLst/>
                <a:latin typeface="STIXGeneral-Regular"/>
              </a:rPr>
              <a:t>, </a:t>
            </a:r>
            <a:r>
              <a:rPr lang="en-US" sz="1400" b="0" i="0" u="none" strike="noStrike" dirty="0">
                <a:effectLst/>
                <a:latin typeface="STIXGeneral-Regular"/>
              </a:rPr>
              <a:t>18</a:t>
            </a:r>
            <a:r>
              <a:rPr lang="en-US" sz="1400" b="0" i="0" dirty="0">
                <a:effectLst/>
                <a:latin typeface="STIXGeneral-Regular"/>
              </a:rPr>
              <a:t>], as we can see in Tables </a:t>
            </a:r>
            <a:r>
              <a:rPr lang="en-US" sz="1400" b="0" i="0" u="none" strike="noStrike" dirty="0">
                <a:effectLst/>
                <a:latin typeface="STIXGeneral-Regular"/>
                <a:hlinkClick r:id="rId2">
                  <a:extLst>
                    <a:ext uri="{A12FA001-AC4F-418D-AE19-62706E023703}">
                      <ahyp:hlinkClr xmlns:ahyp="http://schemas.microsoft.com/office/drawing/2018/hyperlinkcolor" val="tx"/>
                    </a:ext>
                  </a:extLst>
                </a:hlinkClick>
              </a:rPr>
              <a:t>4</a:t>
            </a:r>
            <a:r>
              <a:rPr lang="en-US" sz="1400" b="0" i="0" dirty="0">
                <a:effectLst/>
                <a:latin typeface="STIXGeneral-Regular"/>
              </a:rPr>
              <a:t> and </a:t>
            </a:r>
            <a:r>
              <a:rPr lang="en-US" sz="1400" b="0" i="0" u="none" strike="noStrike" dirty="0">
                <a:effectLst/>
                <a:latin typeface="STIXGeneral-Regular"/>
                <a:hlinkClick r:id="rId3">
                  <a:extLst>
                    <a:ext uri="{A12FA001-AC4F-418D-AE19-62706E023703}">
                      <ahyp:hlinkClr xmlns:ahyp="http://schemas.microsoft.com/office/drawing/2018/hyperlinkcolor" val="tx"/>
                    </a:ext>
                  </a:extLst>
                </a:hlinkClick>
              </a:rPr>
              <a:t>6</a:t>
            </a:r>
            <a:r>
              <a:rPr lang="en-US" sz="1400" b="0" i="0" dirty="0">
                <a:effectLst/>
                <a:latin typeface="STIXGeneral-Regular"/>
              </a:rPr>
              <a:t>. In the proposed methodology with a combined dataset, when we use our own set and [</a:t>
            </a:r>
            <a:r>
              <a:rPr lang="en-US" sz="1400" b="0" i="0" u="none" strike="noStrike" dirty="0">
                <a:effectLst/>
                <a:latin typeface="STIXGeneral-Regular"/>
              </a:rPr>
              <a:t>33</a:t>
            </a:r>
            <a:r>
              <a:rPr lang="en-US" sz="1400" b="0" i="0" dirty="0">
                <a:effectLst/>
                <a:latin typeface="STIXGeneral-Regular"/>
              </a:rPr>
              <a:t>] to increase the diversity of hands, we obtained a slightly lower accuracy. But, in this way, we can demonstrate that our methodology is able to adapt to a greater variety of hand data.</a:t>
            </a:r>
            <a:endParaRPr lang="en-IN" sz="2800" dirty="0"/>
          </a:p>
        </p:txBody>
      </p:sp>
      <p:pic>
        <p:nvPicPr>
          <p:cNvPr id="4" name="Picture 3">
            <a:extLst>
              <a:ext uri="{FF2B5EF4-FFF2-40B4-BE49-F238E27FC236}">
                <a16:creationId xmlns:a16="http://schemas.microsoft.com/office/drawing/2014/main" id="{034F7395-2A95-4AD6-B0B0-010E3A7B6A87}"/>
              </a:ext>
            </a:extLst>
          </p:cNvPr>
          <p:cNvPicPr>
            <a:picLocks noChangeAspect="1"/>
          </p:cNvPicPr>
          <p:nvPr/>
        </p:nvPicPr>
        <p:blipFill>
          <a:blip r:embed="rId4"/>
          <a:stretch>
            <a:fillRect/>
          </a:stretch>
        </p:blipFill>
        <p:spPr>
          <a:xfrm>
            <a:off x="1038688" y="887767"/>
            <a:ext cx="9903040" cy="1437538"/>
          </a:xfrm>
          <a:prstGeom prst="rect">
            <a:avLst/>
          </a:prstGeom>
        </p:spPr>
      </p:pic>
    </p:spTree>
    <p:extLst>
      <p:ext uri="{BB962C8B-B14F-4D97-AF65-F5344CB8AC3E}">
        <p14:creationId xmlns:p14="http://schemas.microsoft.com/office/powerpoint/2010/main" val="4941608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9C0C-047E-4875-8B59-1DD968A16FA3}"/>
              </a:ext>
            </a:extLst>
          </p:cNvPr>
          <p:cNvSpPr>
            <a:spLocks noGrp="1"/>
          </p:cNvSpPr>
          <p:nvPr>
            <p:ph type="ctrTitle"/>
          </p:nvPr>
        </p:nvSpPr>
        <p:spPr>
          <a:xfrm>
            <a:off x="674704" y="346229"/>
            <a:ext cx="9019712" cy="656948"/>
          </a:xfrm>
        </p:spPr>
        <p:txBody>
          <a:bodyPr>
            <a:normAutofit fontScale="90000"/>
          </a:bodyPr>
          <a:lstStyle/>
          <a:p>
            <a:pPr algn="l"/>
            <a:r>
              <a:rPr lang="en-US" dirty="0"/>
              <a:t>References</a:t>
            </a:r>
            <a:endParaRPr lang="en-IN" dirty="0"/>
          </a:p>
        </p:txBody>
      </p:sp>
      <p:sp>
        <p:nvSpPr>
          <p:cNvPr id="3" name="Subtitle 2">
            <a:extLst>
              <a:ext uri="{FF2B5EF4-FFF2-40B4-BE49-F238E27FC236}">
                <a16:creationId xmlns:a16="http://schemas.microsoft.com/office/drawing/2014/main" id="{7BCDBCAF-8AB2-4E47-9043-E5FD3BB321C1}"/>
              </a:ext>
            </a:extLst>
          </p:cNvPr>
          <p:cNvSpPr>
            <a:spLocks noGrp="1"/>
          </p:cNvSpPr>
          <p:nvPr>
            <p:ph type="subTitle" idx="1"/>
          </p:nvPr>
        </p:nvSpPr>
        <p:spPr>
          <a:xfrm>
            <a:off x="559294" y="1127463"/>
            <a:ext cx="11132598" cy="5575177"/>
          </a:xfrm>
        </p:spPr>
        <p:txBody>
          <a:bodyPr>
            <a:normAutofit lnSpcReduction="10000"/>
          </a:bodyPr>
          <a:lstStyle/>
          <a:p>
            <a:pPr algn="just" latinLnBrk="0">
              <a:buFont typeface="+mj-lt"/>
              <a:buAutoNum type="arabicPeriod"/>
            </a:pPr>
            <a:r>
              <a:rPr lang="en-IN" sz="1400" b="0" i="0" dirty="0">
                <a:effectLst/>
                <a:latin typeface="STIXGeneral-Regular"/>
              </a:rPr>
              <a:t>National Research Council, </a:t>
            </a:r>
            <a:r>
              <a:rPr lang="en-IN" sz="1400" b="0" i="1" dirty="0">
                <a:effectLst/>
                <a:latin typeface="STIXGeneral-Regular"/>
              </a:rPr>
              <a:t>How People Learn: Brain, Mind, Experience, and School: Expanded Edition</a:t>
            </a:r>
            <a:r>
              <a:rPr lang="en-IN" sz="1400" b="0" i="0" dirty="0">
                <a:effectLst/>
                <a:latin typeface="STIXGeneral-Regular"/>
              </a:rPr>
              <a:t>, The National Academies Press, Washington, DC, USA, 2000.View at: </a:t>
            </a:r>
            <a:r>
              <a:rPr lang="en-IN" sz="1400" b="0" i="0" u="none" strike="noStrike" dirty="0">
                <a:effectLst/>
                <a:latin typeface="STIXGeneral-Regular"/>
                <a:hlinkClick r:id="rId2">
                  <a:extLst>
                    <a:ext uri="{A12FA001-AC4F-418D-AE19-62706E023703}">
                      <ahyp:hlinkClr xmlns:ahyp="http://schemas.microsoft.com/office/drawing/2018/hyperlinkcolor" val="tx"/>
                    </a:ext>
                  </a:extLst>
                </a:hlinkClick>
              </a:rPr>
              <a:t>Publisher Site</a:t>
            </a:r>
            <a:endParaRPr lang="en-IN" sz="1400" b="0" i="0" dirty="0">
              <a:effectLst/>
              <a:latin typeface="STIXGeneral-Regular"/>
            </a:endParaRPr>
          </a:p>
          <a:p>
            <a:pPr algn="just" latinLnBrk="0">
              <a:buFont typeface="+mj-lt"/>
              <a:buAutoNum type="arabicPeriod"/>
            </a:pPr>
            <a:r>
              <a:rPr lang="en-IN" sz="1400" b="0" i="0" dirty="0">
                <a:effectLst/>
                <a:latin typeface="STIXGeneral-Regular"/>
              </a:rPr>
              <a:t>M. W. Cohen, N. B. Zikri, and A. </a:t>
            </a:r>
            <a:r>
              <a:rPr lang="en-IN" sz="1400" b="0" i="0" dirty="0" err="1">
                <a:effectLst/>
                <a:latin typeface="STIXGeneral-Regular"/>
              </a:rPr>
              <a:t>Velkovich</a:t>
            </a:r>
            <a:r>
              <a:rPr lang="en-IN" sz="1400" b="0" i="0" dirty="0">
                <a:effectLst/>
                <a:latin typeface="STIXGeneral-Regular"/>
              </a:rPr>
              <a:t>, “Recognition of continuous sign language alphabet using leap motion controller,” in </a:t>
            </a:r>
            <a:r>
              <a:rPr lang="en-IN" sz="1400" b="0" i="1" dirty="0">
                <a:effectLst/>
                <a:latin typeface="STIXGeneral-Regular"/>
              </a:rPr>
              <a:t>Proceedings of the 2018 11th International Conference on Human System Interaction (HSI)</a:t>
            </a:r>
            <a:r>
              <a:rPr lang="en-IN" sz="1400" b="0" i="0" dirty="0">
                <a:effectLst/>
                <a:latin typeface="STIXGeneral-Regular"/>
              </a:rPr>
              <a:t>, pp. 193–199, </a:t>
            </a:r>
            <a:r>
              <a:rPr lang="en-IN" sz="1400" b="0" i="0" dirty="0" err="1">
                <a:effectLst/>
                <a:latin typeface="STIXGeneral-Regular"/>
              </a:rPr>
              <a:t>Gdańsk</a:t>
            </a:r>
            <a:r>
              <a:rPr lang="en-IN" sz="1400" b="0" i="0" dirty="0">
                <a:effectLst/>
                <a:latin typeface="STIXGeneral-Regular"/>
              </a:rPr>
              <a:t>, Poland, July 2018.View at: </a:t>
            </a:r>
            <a:r>
              <a:rPr lang="en-IN" sz="1400" b="0" i="0" u="none" strike="noStrike" dirty="0">
                <a:effectLst/>
                <a:latin typeface="STIXGeneral-Regular"/>
                <a:hlinkClick r:id="rId3">
                  <a:extLst>
                    <a:ext uri="{A12FA001-AC4F-418D-AE19-62706E023703}">
                      <ahyp:hlinkClr xmlns:ahyp="http://schemas.microsoft.com/office/drawing/2018/hyperlinkcolor" val="tx"/>
                    </a:ext>
                  </a:extLst>
                </a:hlinkClick>
              </a:rPr>
              <a:t>Google Scholar</a:t>
            </a:r>
            <a:endParaRPr lang="en-IN" sz="1400" b="0" i="0" dirty="0">
              <a:effectLst/>
              <a:latin typeface="STIXGeneral-Regular"/>
            </a:endParaRPr>
          </a:p>
          <a:p>
            <a:pPr algn="just" latinLnBrk="0">
              <a:buFont typeface="+mj-lt"/>
              <a:buAutoNum type="arabicPeriod"/>
            </a:pPr>
            <a:r>
              <a:rPr lang="en-IN" sz="1400" b="0" i="0" dirty="0">
                <a:effectLst/>
                <a:latin typeface="STIXGeneral-Regular"/>
              </a:rPr>
              <a:t>A. Betancourt, P. </a:t>
            </a:r>
            <a:r>
              <a:rPr lang="en-IN" sz="1400" b="0" i="0" dirty="0" err="1">
                <a:effectLst/>
                <a:latin typeface="STIXGeneral-Regular"/>
              </a:rPr>
              <a:t>Morerio</a:t>
            </a:r>
            <a:r>
              <a:rPr lang="en-IN" sz="1400" b="0" i="0" dirty="0">
                <a:effectLst/>
                <a:latin typeface="STIXGeneral-Regular"/>
              </a:rPr>
              <a:t>, C. S. </a:t>
            </a:r>
            <a:r>
              <a:rPr lang="en-IN" sz="1400" b="0" i="0" dirty="0" err="1">
                <a:effectLst/>
                <a:latin typeface="STIXGeneral-Regular"/>
              </a:rPr>
              <a:t>Regazzoni</a:t>
            </a:r>
            <a:r>
              <a:rPr lang="en-IN" sz="1400" b="0" i="0" dirty="0">
                <a:effectLst/>
                <a:latin typeface="STIXGeneral-Regular"/>
              </a:rPr>
              <a:t>, and M. R. </a:t>
            </a:r>
            <a:r>
              <a:rPr lang="en-IN" sz="1400" b="0" i="0" dirty="0" err="1">
                <a:effectLst/>
                <a:latin typeface="STIXGeneral-Regular"/>
              </a:rPr>
              <a:t>Auterberg</a:t>
            </a:r>
            <a:r>
              <a:rPr lang="en-IN" sz="1400" b="0" i="0" dirty="0">
                <a:effectLst/>
                <a:latin typeface="STIXGeneral-Regular"/>
              </a:rPr>
              <a:t>, “A structure for deoxyribose nucleic acid,” </a:t>
            </a:r>
            <a:r>
              <a:rPr lang="en-IN" sz="1400" b="0" i="1" dirty="0">
                <a:effectLst/>
                <a:latin typeface="STIXGeneral-Regular"/>
              </a:rPr>
              <a:t>Circuits and Systems for Video Technology</a:t>
            </a:r>
            <a:r>
              <a:rPr lang="en-IN" sz="1400" b="0" i="0" dirty="0">
                <a:effectLst/>
                <a:latin typeface="STIXGeneral-Regular"/>
              </a:rPr>
              <a:t>, vol. 25, no. 5, pp. 744–760, 2015.View at: </a:t>
            </a:r>
            <a:r>
              <a:rPr lang="en-IN" sz="1400" b="0" i="0" u="none" strike="noStrike" dirty="0">
                <a:effectLst/>
                <a:latin typeface="STIXGeneral-Regular"/>
                <a:hlinkClick r:id="rId4">
                  <a:extLst>
                    <a:ext uri="{A12FA001-AC4F-418D-AE19-62706E023703}">
                      <ahyp:hlinkClr xmlns:ahyp="http://schemas.microsoft.com/office/drawing/2018/hyperlinkcolor" val="tx"/>
                    </a:ext>
                  </a:extLst>
                </a:hlinkClick>
              </a:rPr>
              <a:t>Google Scholar</a:t>
            </a:r>
            <a:endParaRPr lang="en-IN" sz="1400" b="0" i="0" dirty="0">
              <a:effectLst/>
              <a:latin typeface="STIXGeneral-Regular"/>
            </a:endParaRPr>
          </a:p>
          <a:p>
            <a:pPr algn="just" latinLnBrk="0">
              <a:buFont typeface="+mj-lt"/>
              <a:buAutoNum type="arabicPeriod"/>
            </a:pPr>
            <a:r>
              <a:rPr lang="en-IN" sz="1400" b="0" i="0" dirty="0">
                <a:effectLst/>
                <a:latin typeface="STIXGeneral-Regular"/>
              </a:rPr>
              <a:t>S. </a:t>
            </a:r>
            <a:r>
              <a:rPr lang="en-IN" sz="1400" b="0" i="0" dirty="0" err="1">
                <a:effectLst/>
                <a:latin typeface="STIXGeneral-Regular"/>
              </a:rPr>
              <a:t>Riofrío</a:t>
            </a:r>
            <a:r>
              <a:rPr lang="en-IN" sz="1400" b="0" i="0" dirty="0">
                <a:effectLst/>
                <a:latin typeface="STIXGeneral-Regular"/>
              </a:rPr>
              <a:t>, D. </a:t>
            </a:r>
            <a:r>
              <a:rPr lang="en-IN" sz="1400" b="0" i="0" dirty="0" err="1">
                <a:effectLst/>
                <a:latin typeface="STIXGeneral-Regular"/>
              </a:rPr>
              <a:t>Pozo</a:t>
            </a:r>
            <a:r>
              <a:rPr lang="en-IN" sz="1400" b="0" i="0" dirty="0">
                <a:effectLst/>
                <a:latin typeface="STIXGeneral-Regular"/>
              </a:rPr>
              <a:t>, J. </a:t>
            </a:r>
            <a:r>
              <a:rPr lang="en-IN" sz="1400" b="0" i="0" dirty="0" err="1">
                <a:effectLst/>
                <a:latin typeface="STIXGeneral-Regular"/>
              </a:rPr>
              <a:t>Rosero</a:t>
            </a:r>
            <a:r>
              <a:rPr lang="en-IN" sz="1400" b="0" i="0" dirty="0">
                <a:effectLst/>
                <a:latin typeface="STIXGeneral-Regular"/>
              </a:rPr>
              <a:t>, and J. Vásquez, “Gesture recognition using dynamic time warping and </a:t>
            </a:r>
            <a:r>
              <a:rPr lang="en-IN" sz="1400" b="0" i="0" dirty="0" err="1">
                <a:effectLst/>
                <a:latin typeface="STIXGeneral-Regular"/>
              </a:rPr>
              <a:t>kinect</a:t>
            </a:r>
            <a:r>
              <a:rPr lang="en-IN" sz="1400" b="0" i="0" dirty="0">
                <a:effectLst/>
                <a:latin typeface="STIXGeneral-Regular"/>
              </a:rPr>
              <a:t>: a practical approach,” in </a:t>
            </a:r>
            <a:r>
              <a:rPr lang="en-IN" sz="1400" b="0" i="1" dirty="0">
                <a:effectLst/>
                <a:latin typeface="STIXGeneral-Regular"/>
              </a:rPr>
              <a:t>Proceedings of the 2017 International Conference on Information Systems and Computer Science (INCISCOS)</a:t>
            </a:r>
            <a:r>
              <a:rPr lang="en-IN" sz="1400" b="0" i="0" dirty="0">
                <a:effectLst/>
                <a:latin typeface="STIXGeneral-Regular"/>
              </a:rPr>
              <a:t>, pp. 302–308, Quito, Ecuador, November 2017.View at: </a:t>
            </a:r>
            <a:r>
              <a:rPr lang="en-IN" sz="1400" b="0" i="0" u="none" strike="noStrike" dirty="0">
                <a:effectLst/>
                <a:latin typeface="STIXGeneral-Regular"/>
                <a:hlinkClick r:id="rId5">
                  <a:extLst>
                    <a:ext uri="{A12FA001-AC4F-418D-AE19-62706E023703}">
                      <ahyp:hlinkClr xmlns:ahyp="http://schemas.microsoft.com/office/drawing/2018/hyperlinkcolor" val="tx"/>
                    </a:ext>
                  </a:extLst>
                </a:hlinkClick>
              </a:rPr>
              <a:t>Google Scholar</a:t>
            </a:r>
            <a:endParaRPr lang="en-IN" sz="1400" b="0" i="0" dirty="0">
              <a:effectLst/>
              <a:latin typeface="STIXGeneral-Regular"/>
            </a:endParaRPr>
          </a:p>
          <a:p>
            <a:pPr algn="just" latinLnBrk="0">
              <a:buFont typeface="+mj-lt"/>
              <a:buAutoNum type="arabicPeriod"/>
            </a:pPr>
            <a:r>
              <a:rPr lang="en-IN" sz="1400" b="0" i="0" dirty="0">
                <a:effectLst/>
                <a:latin typeface="STIXGeneral-Regular"/>
              </a:rPr>
              <a:t>Technavio, </a:t>
            </a:r>
            <a:r>
              <a:rPr lang="en-IN" sz="1400" b="0" i="1" dirty="0">
                <a:effectLst/>
                <a:latin typeface="STIXGeneral-Regular"/>
              </a:rPr>
              <a:t>Global Robotics Market 2015–2019</a:t>
            </a:r>
            <a:r>
              <a:rPr lang="en-IN" sz="1400" b="0" i="0" dirty="0">
                <a:effectLst/>
                <a:latin typeface="STIXGeneral-Regular"/>
              </a:rPr>
              <a:t>, Research and Markets, Dublin, Ireland, 2015.</a:t>
            </a:r>
          </a:p>
          <a:p>
            <a:pPr algn="just" latinLnBrk="0">
              <a:buFont typeface="+mj-lt"/>
              <a:buAutoNum type="arabicPeriod"/>
            </a:pPr>
            <a:r>
              <a:rPr lang="en-IN" sz="1400" b="0" i="0" dirty="0">
                <a:effectLst/>
                <a:latin typeface="STIXGeneral-Regular"/>
              </a:rPr>
              <a:t>P. K. </a:t>
            </a:r>
            <a:r>
              <a:rPr lang="en-IN" sz="1400" b="0" i="0" dirty="0" err="1">
                <a:effectLst/>
                <a:latin typeface="STIXGeneral-Regular"/>
              </a:rPr>
              <a:t>Pisharady</a:t>
            </a:r>
            <a:r>
              <a:rPr lang="en-IN" sz="1400" b="0" i="0" dirty="0">
                <a:effectLst/>
                <a:latin typeface="STIXGeneral-Regular"/>
              </a:rPr>
              <a:t> and M. </a:t>
            </a:r>
            <a:r>
              <a:rPr lang="en-IN" sz="1400" b="0" i="0" dirty="0" err="1">
                <a:effectLst/>
                <a:latin typeface="STIXGeneral-Regular"/>
              </a:rPr>
              <a:t>Saerbeck</a:t>
            </a:r>
            <a:r>
              <a:rPr lang="en-IN" sz="1400" b="0" i="0" dirty="0">
                <a:effectLst/>
                <a:latin typeface="STIXGeneral-Regular"/>
              </a:rPr>
              <a:t>, “Recent methods and databases in vision-based hand gesture recognition: a review,” </a:t>
            </a:r>
            <a:r>
              <a:rPr lang="en-IN" sz="1400" b="0" i="1" dirty="0">
                <a:effectLst/>
                <a:latin typeface="STIXGeneral-Regular"/>
              </a:rPr>
              <a:t>Computer Vision and Image Understanding</a:t>
            </a:r>
            <a:r>
              <a:rPr lang="en-IN" sz="1400" b="0" i="0" dirty="0">
                <a:effectLst/>
                <a:latin typeface="STIXGeneral-Regular"/>
              </a:rPr>
              <a:t>, vol. 141, no. 4356, pp. 152–165, 2015.View at: </a:t>
            </a:r>
            <a:r>
              <a:rPr lang="en-IN" sz="1400" b="0" i="0" u="none" strike="noStrike" dirty="0">
                <a:effectLst/>
                <a:latin typeface="STIXGeneral-Regular"/>
                <a:hlinkClick r:id="rId6">
                  <a:extLst>
                    <a:ext uri="{A12FA001-AC4F-418D-AE19-62706E023703}">
                      <ahyp:hlinkClr xmlns:ahyp="http://schemas.microsoft.com/office/drawing/2018/hyperlinkcolor" val="tx"/>
                    </a:ext>
                  </a:extLst>
                </a:hlinkClick>
              </a:rPr>
              <a:t>Google Scholar</a:t>
            </a:r>
            <a:endParaRPr lang="en-IN" sz="1400" b="0" i="0" dirty="0">
              <a:effectLst/>
              <a:latin typeface="STIXGeneral-Regular"/>
            </a:endParaRPr>
          </a:p>
          <a:p>
            <a:pPr algn="just" latinLnBrk="0">
              <a:buFont typeface="+mj-lt"/>
              <a:buAutoNum type="arabicPeriod"/>
            </a:pPr>
            <a:r>
              <a:rPr lang="en-IN" sz="1400" b="0" i="0" dirty="0">
                <a:effectLst/>
                <a:latin typeface="STIXGeneral-Regular"/>
              </a:rPr>
              <a:t>N. A. Ming-</a:t>
            </a:r>
            <a:r>
              <a:rPr lang="en-IN" sz="1400" b="0" i="0" dirty="0" err="1">
                <a:effectLst/>
                <a:latin typeface="STIXGeneral-Regular"/>
              </a:rPr>
              <a:t>Hsuan</a:t>
            </a:r>
            <a:r>
              <a:rPr lang="en-IN" sz="1400" b="0" i="0" dirty="0">
                <a:effectLst/>
                <a:latin typeface="STIXGeneral-Regular"/>
              </a:rPr>
              <a:t> Yang and M. Tabb, “Extraction of 2d motion trajectories and its application to hand gesture recognition,” </a:t>
            </a:r>
            <a:r>
              <a:rPr lang="en-IN" sz="1400" b="0" i="1" dirty="0">
                <a:effectLst/>
                <a:latin typeface="STIXGeneral-Regular"/>
              </a:rPr>
              <a:t>IEEE Transactions on Pattern Analysis and Machine Intelligence</a:t>
            </a:r>
            <a:r>
              <a:rPr lang="en-IN" sz="1400" b="0" i="0" dirty="0">
                <a:effectLst/>
                <a:latin typeface="STIXGeneral-Regular"/>
              </a:rPr>
              <a:t>, vol. 24, no. 8, pp. 1061–1074, 2002.View at: </a:t>
            </a:r>
            <a:r>
              <a:rPr lang="en-IN" sz="1400" b="0" i="0" u="none" strike="noStrike" dirty="0">
                <a:effectLst/>
                <a:latin typeface="STIXGeneral-Regular"/>
                <a:hlinkClick r:id="rId7">
                  <a:extLst>
                    <a:ext uri="{A12FA001-AC4F-418D-AE19-62706E023703}">
                      <ahyp:hlinkClr xmlns:ahyp="http://schemas.microsoft.com/office/drawing/2018/hyperlinkcolor" val="tx"/>
                    </a:ext>
                  </a:extLst>
                </a:hlinkClick>
              </a:rPr>
              <a:t>Google Scholar</a:t>
            </a:r>
            <a:endParaRPr lang="en-IN" sz="1400" b="0" i="0" dirty="0">
              <a:effectLst/>
              <a:latin typeface="STIXGeneral-Regular"/>
            </a:endParaRPr>
          </a:p>
          <a:p>
            <a:pPr algn="just" latinLnBrk="0">
              <a:buFont typeface="+mj-lt"/>
              <a:buAutoNum type="arabicPeriod"/>
            </a:pPr>
            <a:r>
              <a:rPr lang="en-IN" sz="1400" b="0" i="0" dirty="0">
                <a:effectLst/>
                <a:latin typeface="STIXGeneral-Regular"/>
              </a:rPr>
              <a:t>A. S. </a:t>
            </a:r>
            <a:r>
              <a:rPr lang="en-IN" sz="1400" b="0" i="0" dirty="0" err="1">
                <a:effectLst/>
                <a:latin typeface="STIXGeneral-Regular"/>
              </a:rPr>
              <a:t>Tolba</a:t>
            </a:r>
            <a:r>
              <a:rPr lang="en-IN" sz="1400" b="0" i="0" dirty="0">
                <a:effectLst/>
                <a:latin typeface="STIXGeneral-Regular"/>
              </a:rPr>
              <a:t>, M. A. </a:t>
            </a:r>
            <a:r>
              <a:rPr lang="en-IN" sz="1400" b="0" i="0" dirty="0" err="1">
                <a:effectLst/>
                <a:latin typeface="STIXGeneral-Regular"/>
              </a:rPr>
              <a:t>Elsoud</a:t>
            </a:r>
            <a:r>
              <a:rPr lang="en-IN" sz="1400" b="0" i="0" dirty="0">
                <a:effectLst/>
                <a:latin typeface="STIXGeneral-Regular"/>
              </a:rPr>
              <a:t>, and O. A. </a:t>
            </a:r>
            <a:r>
              <a:rPr lang="en-IN" sz="1400" b="0" i="0" dirty="0" err="1">
                <a:effectLst/>
                <a:latin typeface="STIXGeneral-Regular"/>
              </a:rPr>
              <a:t>Elnaser</a:t>
            </a:r>
            <a:r>
              <a:rPr lang="en-IN" sz="1400" b="0" i="0" dirty="0">
                <a:effectLst/>
                <a:latin typeface="STIXGeneral-Regular"/>
              </a:rPr>
              <a:t>, “LVQ for hand gesture recognition based on DCT and projection features,” </a:t>
            </a:r>
            <a:r>
              <a:rPr lang="en-IN" sz="1400" b="0" i="1" dirty="0">
                <a:effectLst/>
                <a:latin typeface="STIXGeneral-Regular"/>
              </a:rPr>
              <a:t>Journal of Electrical Engineering</a:t>
            </a:r>
            <a:r>
              <a:rPr lang="en-IN" sz="1400" b="0" i="0" dirty="0">
                <a:effectLst/>
                <a:latin typeface="STIXGeneral-Regular"/>
              </a:rPr>
              <a:t>, vol. 60, no. 4, pp. 204–208, 2009.View at: </a:t>
            </a:r>
            <a:r>
              <a:rPr lang="en-IN" sz="1400" b="0" i="0" u="none" strike="noStrike" dirty="0">
                <a:effectLst/>
                <a:latin typeface="STIXGeneral-Regular"/>
                <a:hlinkClick r:id="rId8">
                  <a:extLst>
                    <a:ext uri="{A12FA001-AC4F-418D-AE19-62706E023703}">
                      <ahyp:hlinkClr xmlns:ahyp="http://schemas.microsoft.com/office/drawing/2018/hyperlinkcolor" val="tx"/>
                    </a:ext>
                  </a:extLst>
                </a:hlinkClick>
              </a:rPr>
              <a:t>Google Scholar</a:t>
            </a:r>
            <a:endParaRPr lang="en-IN" sz="1400" b="0" i="0" dirty="0">
              <a:effectLst/>
              <a:latin typeface="STIXGeneral-Regular"/>
            </a:endParaRPr>
          </a:p>
          <a:p>
            <a:pPr algn="just" latinLnBrk="0">
              <a:buFont typeface="+mj-lt"/>
              <a:buAutoNum type="arabicPeriod"/>
            </a:pPr>
            <a:r>
              <a:rPr lang="en-IN" sz="1400" b="0" i="0" dirty="0">
                <a:effectLst/>
                <a:latin typeface="STIXGeneral-Regular"/>
              </a:rPr>
              <a:t>T.-N. Nguyen, H.-H. Huynh, and J. Meunier, “Static hand gesture recognition using principal component analysis combined with artificial neural network,” </a:t>
            </a:r>
            <a:r>
              <a:rPr lang="en-IN" sz="1400" b="0" i="1" dirty="0">
                <a:effectLst/>
                <a:latin typeface="STIXGeneral-Regular"/>
              </a:rPr>
              <a:t>Journal of Automation and Control Engineering</a:t>
            </a:r>
            <a:r>
              <a:rPr lang="en-IN" sz="1400" b="0" i="0" dirty="0">
                <a:effectLst/>
                <a:latin typeface="STIXGeneral-Regular"/>
              </a:rPr>
              <a:t>, vol. 3, no. 1, 2015.View at: </a:t>
            </a:r>
            <a:r>
              <a:rPr lang="en-IN" sz="1400" b="0" i="0" u="none" strike="noStrike" dirty="0">
                <a:effectLst/>
                <a:latin typeface="STIXGeneral-Regular"/>
                <a:hlinkClick r:id="rId9">
                  <a:extLst>
                    <a:ext uri="{A12FA001-AC4F-418D-AE19-62706E023703}">
                      <ahyp:hlinkClr xmlns:ahyp="http://schemas.microsoft.com/office/drawing/2018/hyperlinkcolor" val="tx"/>
                    </a:ext>
                  </a:extLst>
                </a:hlinkClick>
              </a:rPr>
              <a:t>Google Scholar</a:t>
            </a:r>
            <a:endParaRPr lang="en-IN" sz="1400" b="0" i="0" dirty="0">
              <a:effectLst/>
              <a:latin typeface="STIXGeneral-Regular"/>
            </a:endParaRPr>
          </a:p>
          <a:p>
            <a:pPr algn="just" latinLnBrk="0">
              <a:buFont typeface="+mj-lt"/>
              <a:buAutoNum type="arabicPeriod"/>
            </a:pPr>
            <a:r>
              <a:rPr lang="en-IN" sz="1400" b="0" i="0" dirty="0">
                <a:effectLst/>
                <a:latin typeface="STIXGeneral-Regular"/>
              </a:rPr>
              <a:t>O. K. </a:t>
            </a:r>
            <a:r>
              <a:rPr lang="en-IN" sz="1400" b="0" i="0" dirty="0" err="1">
                <a:effectLst/>
                <a:latin typeface="STIXGeneral-Regular"/>
              </a:rPr>
              <a:t>Oyedotun</a:t>
            </a:r>
            <a:r>
              <a:rPr lang="en-IN" sz="1400" b="0" i="0" dirty="0">
                <a:effectLst/>
                <a:latin typeface="STIXGeneral-Regular"/>
              </a:rPr>
              <a:t> and A. </a:t>
            </a:r>
            <a:r>
              <a:rPr lang="en-IN" sz="1400" b="0" i="0" dirty="0" err="1">
                <a:effectLst/>
                <a:latin typeface="STIXGeneral-Regular"/>
              </a:rPr>
              <a:t>Khashman</a:t>
            </a:r>
            <a:r>
              <a:rPr lang="en-IN" sz="1400" b="0" i="0" dirty="0">
                <a:effectLst/>
                <a:latin typeface="STIXGeneral-Regular"/>
              </a:rPr>
              <a:t>, “Deep learning in vision-based static hand gesture recognition,” </a:t>
            </a:r>
            <a:r>
              <a:rPr lang="en-IN" sz="1400" b="0" i="1" dirty="0">
                <a:effectLst/>
                <a:latin typeface="STIXGeneral-Regular"/>
              </a:rPr>
              <a:t>Neural Computing and Applications</a:t>
            </a:r>
            <a:r>
              <a:rPr lang="en-IN" sz="1400" b="0" i="0" dirty="0">
                <a:effectLst/>
                <a:latin typeface="STIXGeneral-Regular"/>
              </a:rPr>
              <a:t>, vol. 28, no. 12, pp. 3941–3951, 2017.View at: </a:t>
            </a:r>
            <a:r>
              <a:rPr lang="en-IN" sz="1400" b="0" i="0" u="none" strike="noStrike" dirty="0">
                <a:effectLst/>
                <a:latin typeface="STIXGeneral-Regular"/>
                <a:hlinkClick r:id="rId10">
                  <a:extLst>
                    <a:ext uri="{A12FA001-AC4F-418D-AE19-62706E023703}">
                      <ahyp:hlinkClr xmlns:ahyp="http://schemas.microsoft.com/office/drawing/2018/hyperlinkcolor" val="tx"/>
                    </a:ext>
                  </a:extLst>
                </a:hlinkClick>
              </a:rPr>
              <a:t>Google Scholar</a:t>
            </a:r>
            <a:endParaRPr lang="en-IN" sz="1400" b="0" i="0" dirty="0">
              <a:effectLst/>
              <a:latin typeface="STIXGeneral-Regular"/>
            </a:endParaRPr>
          </a:p>
          <a:p>
            <a:pPr algn="l"/>
            <a:endParaRPr lang="en-IN" sz="1200" dirty="0"/>
          </a:p>
        </p:txBody>
      </p:sp>
    </p:spTree>
    <p:extLst>
      <p:ext uri="{BB962C8B-B14F-4D97-AF65-F5344CB8AC3E}">
        <p14:creationId xmlns:p14="http://schemas.microsoft.com/office/powerpoint/2010/main" val="3902220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1779E9A-9484-4B1A-BF50-8A69284C97C6}"/>
              </a:ext>
            </a:extLst>
          </p:cNvPr>
          <p:cNvSpPr>
            <a:spLocks noGrp="1"/>
          </p:cNvSpPr>
          <p:nvPr>
            <p:ph type="subTitle" idx="1"/>
          </p:nvPr>
        </p:nvSpPr>
        <p:spPr>
          <a:xfrm>
            <a:off x="612559" y="603682"/>
            <a:ext cx="10804124" cy="5761607"/>
          </a:xfrm>
        </p:spPr>
        <p:txBody>
          <a:bodyPr>
            <a:normAutofit fontScale="25000" lnSpcReduction="20000"/>
          </a:bodyPr>
          <a:lstStyle/>
          <a:p>
            <a:pPr algn="just" latinLnBrk="0"/>
            <a:r>
              <a:rPr lang="en-IN" sz="5600" dirty="0">
                <a:latin typeface="STIXGeneral-Regular"/>
              </a:rPr>
              <a:t>11.</a:t>
            </a:r>
            <a:r>
              <a:rPr lang="en-IN" sz="5600" b="0" i="0" dirty="0">
                <a:effectLst/>
                <a:latin typeface="STIXGeneral-Regular"/>
              </a:rPr>
              <a:t>D.-Y. Huang, W.-C. Hu, and S.-H. Chang, “Gabor filter-based hand-pose angle estimation for hand gesture recognition under varying illumination,” </a:t>
            </a:r>
            <a:r>
              <a:rPr lang="en-IN" sz="5600" b="0" i="1" dirty="0">
                <a:effectLst/>
                <a:latin typeface="STIXGeneral-Regular"/>
              </a:rPr>
              <a:t>Expert Systems with Applications</a:t>
            </a:r>
            <a:r>
              <a:rPr lang="en-IN" sz="5600" b="0" i="0" dirty="0">
                <a:effectLst/>
                <a:latin typeface="STIXGeneral-Regular"/>
              </a:rPr>
              <a:t>, vol. 38, no. 5, pp. 6031–6042, 2011.View at: </a:t>
            </a:r>
            <a:r>
              <a:rPr lang="en-IN" sz="5600" b="0" i="0" u="none" strike="noStrike" dirty="0">
                <a:effectLst/>
                <a:latin typeface="STIXGeneral-Regular"/>
                <a:hlinkClick r:id="rId2">
                  <a:extLst>
                    <a:ext uri="{A12FA001-AC4F-418D-AE19-62706E023703}">
                      <ahyp:hlinkClr xmlns:ahyp="http://schemas.microsoft.com/office/drawing/2018/hyperlinkcolor" val="tx"/>
                    </a:ext>
                  </a:extLst>
                </a:hlinkClick>
              </a:rPr>
              <a:t>Publisher Site</a:t>
            </a:r>
            <a:r>
              <a:rPr lang="en-IN" sz="5600" b="0" i="0" dirty="0">
                <a:effectLst/>
                <a:latin typeface="STIXGeneral-Regular"/>
              </a:rPr>
              <a:t> | </a:t>
            </a:r>
            <a:r>
              <a:rPr lang="en-IN" sz="5600" b="0" i="0" u="none" strike="noStrike" dirty="0">
                <a:effectLst/>
                <a:latin typeface="STIXGeneral-Regular"/>
                <a:hlinkClick r:id="rId3">
                  <a:extLst>
                    <a:ext uri="{A12FA001-AC4F-418D-AE19-62706E023703}">
                      <ahyp:hlinkClr xmlns:ahyp="http://schemas.microsoft.com/office/drawing/2018/hyperlinkcolor" val="tx"/>
                    </a:ext>
                  </a:extLst>
                </a:hlinkClick>
              </a:rPr>
              <a:t>Google Scholar</a:t>
            </a:r>
            <a:endParaRPr lang="en-IN" sz="5600" b="0" i="0" dirty="0">
              <a:effectLst/>
              <a:latin typeface="STIXGeneral-Regular"/>
            </a:endParaRPr>
          </a:p>
          <a:p>
            <a:pPr algn="just" latinLnBrk="0"/>
            <a:r>
              <a:rPr lang="en-IN" sz="5600" b="0" i="0" dirty="0">
                <a:effectLst/>
                <a:latin typeface="STIXGeneral-Regular"/>
              </a:rPr>
              <a:t>12. K. C. </a:t>
            </a:r>
            <a:r>
              <a:rPr lang="en-IN" sz="5600" b="0" i="0" dirty="0" err="1">
                <a:effectLst/>
                <a:latin typeface="STIXGeneral-Regular"/>
              </a:rPr>
              <a:t>Otiniano</a:t>
            </a:r>
            <a:r>
              <a:rPr lang="en-IN" sz="5600" b="0" i="0" dirty="0">
                <a:effectLst/>
                <a:latin typeface="STIXGeneral-Regular"/>
              </a:rPr>
              <a:t>-Rodríguez, G. Camara-Chávez, and D. Menotti, “Hu and </a:t>
            </a:r>
            <a:r>
              <a:rPr lang="en-IN" sz="5600" b="0" i="0" dirty="0" err="1">
                <a:effectLst/>
                <a:latin typeface="STIXGeneral-Regular"/>
              </a:rPr>
              <a:t>zernike</a:t>
            </a:r>
            <a:r>
              <a:rPr lang="en-IN" sz="5600" b="0" i="0" dirty="0">
                <a:effectLst/>
                <a:latin typeface="STIXGeneral-Regular"/>
              </a:rPr>
              <a:t> moments for sign language recognition,” in </a:t>
            </a:r>
            <a:r>
              <a:rPr lang="en-IN" sz="5600" b="0" i="1" dirty="0">
                <a:effectLst/>
                <a:latin typeface="STIXGeneral-Regular"/>
              </a:rPr>
              <a:t>Proceedings of the International Conference on Image Processing, Computer Vision, and Pattern Recognition (IPCV)</a:t>
            </a:r>
            <a:r>
              <a:rPr lang="en-IN" sz="5600" b="0" i="0" dirty="0">
                <a:effectLst/>
                <a:latin typeface="STIXGeneral-Regular"/>
              </a:rPr>
              <a:t>, November 2012.View at: </a:t>
            </a:r>
            <a:r>
              <a:rPr lang="en-IN" sz="5600" b="0" i="0" u="none" strike="noStrike" dirty="0">
                <a:effectLst/>
                <a:latin typeface="STIXGeneral-Regular"/>
                <a:hlinkClick r:id="rId4">
                  <a:extLst>
                    <a:ext uri="{A12FA001-AC4F-418D-AE19-62706E023703}">
                      <ahyp:hlinkClr xmlns:ahyp="http://schemas.microsoft.com/office/drawing/2018/hyperlinkcolor" val="tx"/>
                    </a:ext>
                  </a:extLst>
                </a:hlinkClick>
              </a:rPr>
              <a:t>Google Scholar</a:t>
            </a:r>
            <a:endParaRPr lang="en-IN" sz="5600" u="none" strike="noStrike" dirty="0">
              <a:latin typeface="STIXGeneral-Regular"/>
            </a:endParaRPr>
          </a:p>
          <a:p>
            <a:pPr algn="just" latinLnBrk="0"/>
            <a:r>
              <a:rPr lang="en-IN" sz="5600" b="0" i="0" dirty="0">
                <a:effectLst/>
                <a:latin typeface="STIXGeneral-Regular"/>
              </a:rPr>
              <a:t>13 .M. V. den Bergh, D. </a:t>
            </a:r>
            <a:r>
              <a:rPr lang="en-IN" sz="4800" b="0" i="0" dirty="0">
                <a:effectLst/>
                <a:latin typeface="STIXGeneral-Regular"/>
              </a:rPr>
              <a:t>Carton</a:t>
            </a:r>
            <a:r>
              <a:rPr lang="en-IN" sz="5600" b="0" i="0" dirty="0">
                <a:effectLst/>
                <a:latin typeface="STIXGeneral-Regular"/>
              </a:rPr>
              <a:t>, R. De </a:t>
            </a:r>
            <a:r>
              <a:rPr lang="en-IN" sz="5600" b="0" i="0" dirty="0" err="1">
                <a:effectLst/>
                <a:latin typeface="STIXGeneral-Regular"/>
              </a:rPr>
              <a:t>Nijs</a:t>
            </a:r>
            <a:r>
              <a:rPr lang="en-IN" sz="5600" b="0" i="0" dirty="0">
                <a:effectLst/>
                <a:latin typeface="STIXGeneral-Regular"/>
              </a:rPr>
              <a:t> et al., “Real-time 3D hand gesture interaction with a robot for understanding directions from humans,” in </a:t>
            </a:r>
            <a:r>
              <a:rPr lang="en-IN" sz="5600" b="0" i="1" dirty="0">
                <a:effectLst/>
                <a:latin typeface="STIXGeneral-Regular"/>
              </a:rPr>
              <a:t>Proceedings of the 2011 20th IEEE International Symposium on Robot and Human Interactive Communication (RO-MAN)</a:t>
            </a:r>
            <a:r>
              <a:rPr lang="en-IN" sz="5600" b="0" i="0" dirty="0">
                <a:effectLst/>
                <a:latin typeface="STIXGeneral-Regular"/>
              </a:rPr>
              <a:t>, pp. 357–362, Atlanta, GA, USA, July 2011.View at: </a:t>
            </a:r>
            <a:r>
              <a:rPr lang="en-IN" sz="5600" b="0" i="0" u="none" strike="noStrike" dirty="0">
                <a:effectLst/>
                <a:latin typeface="STIXGeneral-Regular"/>
                <a:hlinkClick r:id="rId5">
                  <a:extLst>
                    <a:ext uri="{A12FA001-AC4F-418D-AE19-62706E023703}">
                      <ahyp:hlinkClr xmlns:ahyp="http://schemas.microsoft.com/office/drawing/2018/hyperlinkcolor" val="tx"/>
                    </a:ext>
                  </a:extLst>
                </a:hlinkClick>
              </a:rPr>
              <a:t>Google Scholar</a:t>
            </a:r>
            <a:endParaRPr lang="en-IN" sz="5600" u="none" strike="noStrike" dirty="0">
              <a:latin typeface="STIXGeneral-Regular"/>
            </a:endParaRPr>
          </a:p>
          <a:p>
            <a:pPr algn="just" latinLnBrk="0"/>
            <a:r>
              <a:rPr lang="en-IN" sz="5600" b="0" i="0" dirty="0">
                <a:effectLst/>
                <a:latin typeface="STIXGeneral-Regular"/>
              </a:rPr>
              <a:t>14.  </a:t>
            </a:r>
            <a:r>
              <a:rPr lang="en-IN" sz="5600" b="0" i="0" dirty="0" err="1">
                <a:effectLst/>
                <a:latin typeface="STIXGeneral-Regular"/>
              </a:rPr>
              <a:t>Triesch</a:t>
            </a:r>
            <a:r>
              <a:rPr lang="en-IN" sz="5600" b="0" i="0" dirty="0">
                <a:effectLst/>
                <a:latin typeface="STIXGeneral-Regular"/>
              </a:rPr>
              <a:t> and C. von der </a:t>
            </a:r>
            <a:r>
              <a:rPr lang="en-IN" sz="5600" b="0" i="0" dirty="0" err="1">
                <a:effectLst/>
                <a:latin typeface="STIXGeneral-Regular"/>
              </a:rPr>
              <a:t>Malsburg</a:t>
            </a:r>
            <a:r>
              <a:rPr lang="en-IN" sz="5600" b="0" i="0" dirty="0">
                <a:effectLst/>
                <a:latin typeface="STIXGeneral-Regular"/>
              </a:rPr>
              <a:t>, “A system for person-independent hand posture recognition against complex backgrounds,” </a:t>
            </a:r>
            <a:r>
              <a:rPr lang="en-IN" sz="5600" b="0" i="1" dirty="0">
                <a:effectLst/>
                <a:latin typeface="STIXGeneral-Regular"/>
              </a:rPr>
              <a:t>IEEE Transactions on Pattern Analysis and Machine Intelligence</a:t>
            </a:r>
            <a:r>
              <a:rPr lang="en-IN" sz="5600" b="0" i="0" dirty="0">
                <a:effectLst/>
                <a:latin typeface="STIXGeneral-Regular"/>
              </a:rPr>
              <a:t>, vol. 23, no. 12, pp. 1449–1453, 2001.View at: </a:t>
            </a:r>
            <a:r>
              <a:rPr lang="en-IN" sz="5600" b="0" i="0" u="none" strike="noStrike" dirty="0">
                <a:effectLst/>
                <a:latin typeface="STIXGeneral-Regular"/>
                <a:hlinkClick r:id="rId6">
                  <a:extLst>
                    <a:ext uri="{A12FA001-AC4F-418D-AE19-62706E023703}">
                      <ahyp:hlinkClr xmlns:ahyp="http://schemas.microsoft.com/office/drawing/2018/hyperlinkcolor" val="tx"/>
                    </a:ext>
                  </a:extLst>
                </a:hlinkClick>
              </a:rPr>
              <a:t>Publisher Site</a:t>
            </a:r>
            <a:r>
              <a:rPr lang="en-IN" sz="5600" b="0" i="0" dirty="0">
                <a:effectLst/>
                <a:latin typeface="STIXGeneral-Regular"/>
              </a:rPr>
              <a:t> | </a:t>
            </a:r>
            <a:r>
              <a:rPr lang="en-IN" sz="5600" b="0" i="0" u="none" strike="noStrike" dirty="0">
                <a:effectLst/>
                <a:latin typeface="STIXGeneral-Regular"/>
                <a:hlinkClick r:id="rId7">
                  <a:extLst>
                    <a:ext uri="{A12FA001-AC4F-418D-AE19-62706E023703}">
                      <ahyp:hlinkClr xmlns:ahyp="http://schemas.microsoft.com/office/drawing/2018/hyperlinkcolor" val="tx"/>
                    </a:ext>
                  </a:extLst>
                </a:hlinkClick>
              </a:rPr>
              <a:t>Google Scholar</a:t>
            </a:r>
            <a:endParaRPr lang="en-IN" sz="5600" b="0" i="0" dirty="0">
              <a:effectLst/>
              <a:latin typeface="STIXGeneral-Regular"/>
            </a:endParaRPr>
          </a:p>
          <a:p>
            <a:pPr algn="just" latinLnBrk="0"/>
            <a:r>
              <a:rPr lang="en-IN" sz="5600" dirty="0">
                <a:latin typeface="STIXGeneral-Regular"/>
              </a:rPr>
              <a:t>15. </a:t>
            </a:r>
            <a:r>
              <a:rPr lang="en-IN" sz="5600" b="0" i="0" dirty="0">
                <a:effectLst/>
                <a:latin typeface="STIXGeneral-Regular"/>
              </a:rPr>
              <a:t>S. S. Ge, Y. Yang, and T. H. Lee, “Hand gesture recognition and tracking based on distributed locally linear embedding,” in </a:t>
            </a:r>
            <a:r>
              <a:rPr lang="en-IN" sz="5600" b="0" i="1" dirty="0">
                <a:effectLst/>
                <a:latin typeface="STIXGeneral-Regular"/>
              </a:rPr>
              <a:t>Proceedings of the 2006 IEEE Conference on Robotics, Automation and Mechatronics</a:t>
            </a:r>
            <a:r>
              <a:rPr lang="en-IN" sz="5600" b="0" i="0" dirty="0">
                <a:effectLst/>
                <a:latin typeface="STIXGeneral-Regular"/>
              </a:rPr>
              <a:t>, vol. 171, no. 4356, pp. 1–6, Orlando, FL, USA, June 2006.View at: </a:t>
            </a:r>
            <a:r>
              <a:rPr lang="en-IN" sz="5600" b="0" i="0" u="none" strike="noStrike" dirty="0">
                <a:effectLst/>
                <a:latin typeface="STIXGeneral-Regular"/>
                <a:hlinkClick r:id="rId8">
                  <a:extLst>
                    <a:ext uri="{A12FA001-AC4F-418D-AE19-62706E023703}">
                      <ahyp:hlinkClr xmlns:ahyp="http://schemas.microsoft.com/office/drawing/2018/hyperlinkcolor" val="tx"/>
                    </a:ext>
                  </a:extLst>
                </a:hlinkClick>
              </a:rPr>
              <a:t>Google Scholar</a:t>
            </a:r>
            <a:endParaRPr lang="en-IN" sz="5600" b="0" i="0" dirty="0">
              <a:effectLst/>
              <a:latin typeface="STIXGeneral-Regular"/>
            </a:endParaRPr>
          </a:p>
          <a:p>
            <a:pPr algn="just" latinLnBrk="0"/>
            <a:r>
              <a:rPr lang="en-IN" sz="5600" b="0" i="0" dirty="0">
                <a:effectLst/>
                <a:latin typeface="STIXGeneral-Regular"/>
              </a:rPr>
              <a:t>16. P. K. </a:t>
            </a:r>
            <a:r>
              <a:rPr lang="en-IN" sz="5600" b="0" i="0" dirty="0" err="1">
                <a:effectLst/>
                <a:latin typeface="STIXGeneral-Regular"/>
              </a:rPr>
              <a:t>Pisharady</a:t>
            </a:r>
            <a:r>
              <a:rPr lang="en-IN" sz="5600" b="0" i="0" dirty="0">
                <a:effectLst/>
                <a:latin typeface="STIXGeneral-Regular"/>
              </a:rPr>
              <a:t> and M. </a:t>
            </a:r>
            <a:r>
              <a:rPr lang="en-IN" sz="5600" b="0" i="0" dirty="0" err="1">
                <a:effectLst/>
                <a:latin typeface="STIXGeneral-Regular"/>
              </a:rPr>
              <a:t>Saerbeck</a:t>
            </a:r>
            <a:r>
              <a:rPr lang="en-IN" sz="5600" b="0" i="0" dirty="0">
                <a:effectLst/>
                <a:latin typeface="STIXGeneral-Regular"/>
              </a:rPr>
              <a:t>, “Recent methods and databases in vision-based hand gesture recognition: a review,” </a:t>
            </a:r>
            <a:r>
              <a:rPr lang="en-IN" sz="5600" b="0" i="1" dirty="0">
                <a:effectLst/>
                <a:latin typeface="STIXGeneral-Regular"/>
              </a:rPr>
              <a:t>Computer Vision and Image Understanding</a:t>
            </a:r>
            <a:r>
              <a:rPr lang="en-IN" sz="5600" b="0" i="0" dirty="0">
                <a:effectLst/>
                <a:latin typeface="STIXGeneral-Regular"/>
              </a:rPr>
              <a:t>, vol. 141, pp. 152–165, 2015.View at: </a:t>
            </a:r>
            <a:r>
              <a:rPr lang="en-IN" sz="5600" b="0" i="0" u="none" strike="noStrike" dirty="0">
                <a:effectLst/>
                <a:latin typeface="STIXGeneral-Regular"/>
                <a:hlinkClick r:id="rId9">
                  <a:extLst>
                    <a:ext uri="{A12FA001-AC4F-418D-AE19-62706E023703}">
                      <ahyp:hlinkClr xmlns:ahyp="http://schemas.microsoft.com/office/drawing/2018/hyperlinkcolor" val="tx"/>
                    </a:ext>
                  </a:extLst>
                </a:hlinkClick>
              </a:rPr>
              <a:t>Publisher Site</a:t>
            </a:r>
            <a:r>
              <a:rPr lang="en-IN" sz="5600" b="0" i="0" dirty="0">
                <a:effectLst/>
                <a:latin typeface="STIXGeneral-Regular"/>
              </a:rPr>
              <a:t> | </a:t>
            </a:r>
            <a:r>
              <a:rPr lang="en-IN" sz="5600" b="0" i="0" u="none" strike="noStrike" dirty="0">
                <a:effectLst/>
                <a:latin typeface="STIXGeneral-Regular"/>
                <a:hlinkClick r:id="rId10">
                  <a:extLst>
                    <a:ext uri="{A12FA001-AC4F-418D-AE19-62706E023703}">
                      <ahyp:hlinkClr xmlns:ahyp="http://schemas.microsoft.com/office/drawing/2018/hyperlinkcolor" val="tx"/>
                    </a:ext>
                  </a:extLst>
                </a:hlinkClick>
              </a:rPr>
              <a:t>Google Scholar</a:t>
            </a:r>
            <a:endParaRPr lang="en-IN" sz="5600" u="none" strike="noStrike" dirty="0">
              <a:latin typeface="STIXGeneral-Regular"/>
            </a:endParaRPr>
          </a:p>
          <a:p>
            <a:pPr algn="just" latinLnBrk="0"/>
            <a:r>
              <a:rPr lang="en-IN" sz="5600" b="0" i="0" dirty="0">
                <a:effectLst/>
                <a:latin typeface="STIXGeneral-Regular"/>
              </a:rPr>
              <a:t>17. S. F. </a:t>
            </a:r>
            <a:r>
              <a:rPr lang="en-IN" sz="5600" b="0" i="0" dirty="0" err="1">
                <a:effectLst/>
                <a:latin typeface="STIXGeneral-Regular"/>
              </a:rPr>
              <a:t>Chevtchenko</a:t>
            </a:r>
            <a:r>
              <a:rPr lang="en-IN" sz="5600" b="0" i="0" dirty="0">
                <a:effectLst/>
                <a:latin typeface="STIXGeneral-Regular"/>
              </a:rPr>
              <a:t>, R. F. Vale, V. </a:t>
            </a:r>
            <a:r>
              <a:rPr lang="en-IN" sz="5600" b="0" i="0" dirty="0" err="1">
                <a:effectLst/>
                <a:latin typeface="STIXGeneral-Regular"/>
              </a:rPr>
              <a:t>Macario</a:t>
            </a:r>
            <a:r>
              <a:rPr lang="en-IN" sz="5600" b="0" i="0" dirty="0">
                <a:effectLst/>
                <a:latin typeface="STIXGeneral-Regular"/>
              </a:rPr>
              <a:t>, and F. R. Cordeiro, “A convolutional neural network with feature fusion for real-time hand posture recognition,” </a:t>
            </a:r>
            <a:r>
              <a:rPr lang="en-IN" sz="5600" b="0" i="1" dirty="0">
                <a:effectLst/>
                <a:latin typeface="STIXGeneral-Regular"/>
              </a:rPr>
              <a:t>Applied Soft Computing</a:t>
            </a:r>
            <a:r>
              <a:rPr lang="en-IN" sz="5600" b="0" i="0" dirty="0">
                <a:effectLst/>
                <a:latin typeface="STIXGeneral-Regular"/>
              </a:rPr>
              <a:t>, vol. 73, pp. 748–766, 2018.View at: </a:t>
            </a:r>
            <a:r>
              <a:rPr lang="en-IN" sz="5600" b="0" i="0" u="none" strike="noStrike" dirty="0">
                <a:effectLst/>
                <a:latin typeface="STIXGeneral-Regular"/>
                <a:hlinkClick r:id="rId11">
                  <a:extLst>
                    <a:ext uri="{A12FA001-AC4F-418D-AE19-62706E023703}">
                      <ahyp:hlinkClr xmlns:ahyp="http://schemas.microsoft.com/office/drawing/2018/hyperlinkcolor" val="tx"/>
                    </a:ext>
                  </a:extLst>
                </a:hlinkClick>
              </a:rPr>
              <a:t>Publisher Site</a:t>
            </a:r>
            <a:r>
              <a:rPr lang="en-IN" sz="5600" b="0" i="0" dirty="0">
                <a:effectLst/>
                <a:latin typeface="STIXGeneral-Regular"/>
              </a:rPr>
              <a:t> | </a:t>
            </a:r>
            <a:r>
              <a:rPr lang="en-IN" sz="5600" b="0" i="0" u="none" strike="noStrike" dirty="0">
                <a:effectLst/>
                <a:latin typeface="STIXGeneral-Regular"/>
                <a:hlinkClick r:id="rId12">
                  <a:extLst>
                    <a:ext uri="{A12FA001-AC4F-418D-AE19-62706E023703}">
                      <ahyp:hlinkClr xmlns:ahyp="http://schemas.microsoft.com/office/drawing/2018/hyperlinkcolor" val="tx"/>
                    </a:ext>
                  </a:extLst>
                </a:hlinkClick>
              </a:rPr>
              <a:t>Google Scholar</a:t>
            </a:r>
            <a:endParaRPr lang="en-IN" sz="5600" b="0" i="0" dirty="0">
              <a:effectLst/>
              <a:latin typeface="STIXGeneral-Regular"/>
            </a:endParaRPr>
          </a:p>
          <a:p>
            <a:pPr algn="just" latinLnBrk="0"/>
            <a:r>
              <a:rPr lang="en-IN" sz="5600" b="0" i="0" dirty="0">
                <a:effectLst/>
                <a:latin typeface="STIXGeneral-Regular"/>
              </a:rPr>
              <a:t>18. V. Ranga, N. Yadav, and P. Garg, “American sign language fingerspelling using hybrid discrete wavelet transform-</a:t>
            </a:r>
            <a:r>
              <a:rPr lang="en-IN" sz="5600" b="0" i="0" dirty="0" err="1">
                <a:effectLst/>
                <a:latin typeface="STIXGeneral-Regular"/>
              </a:rPr>
              <a:t>gabor</a:t>
            </a:r>
            <a:r>
              <a:rPr lang="en-IN" sz="5600" b="0" i="0" dirty="0">
                <a:effectLst/>
                <a:latin typeface="STIXGeneral-Regular"/>
              </a:rPr>
              <a:t> filter and convolutional neural network,” </a:t>
            </a:r>
            <a:r>
              <a:rPr lang="en-IN" sz="5600" b="0" i="1" dirty="0">
                <a:effectLst/>
                <a:latin typeface="STIXGeneral-Regular"/>
              </a:rPr>
              <a:t>Journal of Engineering Science and Technology</a:t>
            </a:r>
            <a:r>
              <a:rPr lang="en-IN" sz="5600" b="0" i="0" dirty="0">
                <a:effectLst/>
                <a:latin typeface="STIXGeneral-Regular"/>
              </a:rPr>
              <a:t>, vol. 13, no. 9, pp. 2655–2669, 2018.View at: </a:t>
            </a:r>
            <a:r>
              <a:rPr lang="en-IN" sz="5600" b="0" i="0" u="none" strike="noStrike" dirty="0">
                <a:effectLst/>
                <a:latin typeface="STIXGeneral-Regular"/>
                <a:hlinkClick r:id="rId13">
                  <a:extLst>
                    <a:ext uri="{A12FA001-AC4F-418D-AE19-62706E023703}">
                      <ahyp:hlinkClr xmlns:ahyp="http://schemas.microsoft.com/office/drawing/2018/hyperlinkcolor" val="tx"/>
                    </a:ext>
                  </a:extLst>
                </a:hlinkClick>
              </a:rPr>
              <a:t>Google Scholar</a:t>
            </a:r>
            <a:endParaRPr lang="en-IN" sz="5600" b="0" i="0" dirty="0">
              <a:effectLst/>
              <a:latin typeface="STIXGeneral-Regular"/>
            </a:endParaRPr>
          </a:p>
          <a:p>
            <a:pPr algn="just" latinLnBrk="0"/>
            <a:r>
              <a:rPr lang="en-IN" sz="5600" dirty="0">
                <a:latin typeface="STIXGeneral-Regular"/>
              </a:rPr>
              <a:t>19</a:t>
            </a:r>
            <a:r>
              <a:rPr lang="en-IN" sz="5600" b="0" i="0" dirty="0">
                <a:effectLst/>
                <a:latin typeface="STIXGeneral-Regular"/>
              </a:rPr>
              <a:t>.  Suzuki and K. Be, “Topological structural analysis of digitized binary images by border following,” </a:t>
            </a:r>
            <a:r>
              <a:rPr lang="en-IN" sz="5600" b="0" i="1" dirty="0">
                <a:effectLst/>
                <a:latin typeface="STIXGeneral-Regular"/>
              </a:rPr>
              <a:t>Computer Vision, Graphics, and Image Processing</a:t>
            </a:r>
            <a:r>
              <a:rPr lang="en-IN" sz="5600" b="0" i="0" dirty="0">
                <a:effectLst/>
                <a:latin typeface="STIXGeneral-Regular"/>
              </a:rPr>
              <a:t>, vol. 30, no. 1, pp. 32–46, 1985.View at: </a:t>
            </a:r>
            <a:r>
              <a:rPr lang="en-IN" sz="5600" b="0" i="0" u="none" strike="noStrike" dirty="0">
                <a:effectLst/>
                <a:latin typeface="STIXGeneral-Regular"/>
                <a:hlinkClick r:id="rId14">
                  <a:extLst>
                    <a:ext uri="{A12FA001-AC4F-418D-AE19-62706E023703}">
                      <ahyp:hlinkClr xmlns:ahyp="http://schemas.microsoft.com/office/drawing/2018/hyperlinkcolor" val="tx"/>
                    </a:ext>
                  </a:extLst>
                </a:hlinkClick>
              </a:rPr>
              <a:t>Publisher Site</a:t>
            </a:r>
            <a:r>
              <a:rPr lang="en-IN" sz="5600" b="0" i="0" dirty="0">
                <a:effectLst/>
                <a:latin typeface="STIXGeneral-Regular"/>
              </a:rPr>
              <a:t> | </a:t>
            </a:r>
            <a:r>
              <a:rPr lang="en-IN" sz="5600" b="0" i="0" u="none" strike="noStrike" dirty="0">
                <a:effectLst/>
                <a:latin typeface="STIXGeneral-Regular"/>
                <a:hlinkClick r:id="rId15">
                  <a:extLst>
                    <a:ext uri="{A12FA001-AC4F-418D-AE19-62706E023703}">
                      <ahyp:hlinkClr xmlns:ahyp="http://schemas.microsoft.com/office/drawing/2018/hyperlinkcolor" val="tx"/>
                    </a:ext>
                  </a:extLst>
                </a:hlinkClick>
              </a:rPr>
              <a:t>Google Scholar</a:t>
            </a:r>
            <a:endParaRPr lang="en-IN" sz="5600" b="0" i="0" dirty="0">
              <a:effectLst/>
              <a:latin typeface="STIXGeneral-Regular"/>
            </a:endParaRPr>
          </a:p>
          <a:p>
            <a:pPr algn="just" latinLnBrk="0"/>
            <a:r>
              <a:rPr lang="en-IN" sz="5600" b="0" i="0" dirty="0">
                <a:effectLst/>
                <a:latin typeface="STIXGeneral-Regular"/>
              </a:rPr>
              <a:t>20. U. Ramer, “An iterative procedure for the polygonal approximation of plane curves,” </a:t>
            </a:r>
            <a:r>
              <a:rPr lang="en-IN" sz="5600" b="0" i="1" dirty="0">
                <a:effectLst/>
                <a:latin typeface="STIXGeneral-Regular"/>
              </a:rPr>
              <a:t>Computer Graphics and Image Processing</a:t>
            </a:r>
            <a:r>
              <a:rPr lang="en-IN" sz="5600" b="0" i="0" dirty="0">
                <a:effectLst/>
                <a:latin typeface="STIXGeneral-Regular"/>
              </a:rPr>
              <a:t>, vol. 1, no. 3, pp. 244–256, 1972.View at: </a:t>
            </a:r>
            <a:r>
              <a:rPr lang="en-IN" sz="5600" b="0" i="0" u="none" strike="noStrike" dirty="0">
                <a:effectLst/>
                <a:latin typeface="STIXGeneral-Regular"/>
                <a:hlinkClick r:id="rId16">
                  <a:extLst>
                    <a:ext uri="{A12FA001-AC4F-418D-AE19-62706E023703}">
                      <ahyp:hlinkClr xmlns:ahyp="http://schemas.microsoft.com/office/drawing/2018/hyperlinkcolor" val="tx"/>
                    </a:ext>
                  </a:extLst>
                </a:hlinkClick>
              </a:rPr>
              <a:t>Google Scholar</a:t>
            </a:r>
            <a:endParaRPr lang="en-IN" sz="5600" b="0" i="0" dirty="0">
              <a:effectLst/>
              <a:latin typeface="STIXGeneral-Regular"/>
            </a:endParaRPr>
          </a:p>
          <a:p>
            <a:pPr algn="l"/>
            <a:endParaRPr lang="en-IN" dirty="0"/>
          </a:p>
        </p:txBody>
      </p:sp>
    </p:spTree>
    <p:extLst>
      <p:ext uri="{BB962C8B-B14F-4D97-AF65-F5344CB8AC3E}">
        <p14:creationId xmlns:p14="http://schemas.microsoft.com/office/powerpoint/2010/main" val="28333032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E6ED6-17D2-4175-BE38-3FAE2BB5D312}"/>
              </a:ext>
            </a:extLst>
          </p:cNvPr>
          <p:cNvSpPr>
            <a:spLocks noGrp="1"/>
          </p:cNvSpPr>
          <p:nvPr>
            <p:ph type="title"/>
          </p:nvPr>
        </p:nvSpPr>
        <p:spPr>
          <a:xfrm>
            <a:off x="4385569" y="2583402"/>
            <a:ext cx="3684233" cy="1411549"/>
          </a:xfrm>
        </p:spPr>
        <p:txBody>
          <a:bodyPr/>
          <a:lstStyle/>
          <a:p>
            <a:r>
              <a:rPr lang="en-US" dirty="0"/>
              <a:t>THANK YOU</a:t>
            </a:r>
            <a:endParaRPr lang="en-IN" dirty="0"/>
          </a:p>
        </p:txBody>
      </p:sp>
    </p:spTree>
    <p:extLst>
      <p:ext uri="{BB962C8B-B14F-4D97-AF65-F5344CB8AC3E}">
        <p14:creationId xmlns:p14="http://schemas.microsoft.com/office/powerpoint/2010/main" val="1690100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8767223-90C4-4520-895D-BDECBE2BAA02}"/>
              </a:ext>
            </a:extLst>
          </p:cNvPr>
          <p:cNvSpPr>
            <a:spLocks noGrp="1"/>
          </p:cNvSpPr>
          <p:nvPr>
            <p:ph type="subTitle" idx="1"/>
          </p:nvPr>
        </p:nvSpPr>
        <p:spPr>
          <a:xfrm>
            <a:off x="594804" y="399495"/>
            <a:ext cx="10892901" cy="6019059"/>
          </a:xfrm>
        </p:spPr>
        <p:txBody>
          <a:bodyPr/>
          <a:lstStyle/>
          <a:p>
            <a:pPr algn="l"/>
            <a:r>
              <a:rPr lang="en-US" b="0" i="0" dirty="0">
                <a:effectLst/>
                <a:latin typeface="-apple-system"/>
              </a:rPr>
              <a:t>Input and Output layers:</a:t>
            </a:r>
          </a:p>
          <a:p>
            <a:pPr algn="l">
              <a:buFont typeface="Arial" panose="020B0604020202020204" pitchFamily="34" charset="0"/>
              <a:buChar char="•"/>
            </a:pPr>
            <a:r>
              <a:rPr lang="en-US" b="0" i="0" dirty="0">
                <a:effectLst/>
                <a:latin typeface="-apple-system"/>
              </a:rPr>
              <a:t>One Input layer with </a:t>
            </a:r>
            <a:r>
              <a:rPr lang="en-US" b="0" i="0" dirty="0" err="1">
                <a:effectLst/>
                <a:latin typeface="-apple-system"/>
              </a:rPr>
              <a:t>dimentions</a:t>
            </a:r>
            <a:r>
              <a:rPr lang="en-US" b="0" i="0" dirty="0">
                <a:effectLst/>
                <a:latin typeface="-apple-system"/>
              </a:rPr>
              <a:t> 30, 120, 120, 3</a:t>
            </a:r>
          </a:p>
          <a:p>
            <a:pPr algn="l">
              <a:buFont typeface="Arial" panose="020B0604020202020204" pitchFamily="34" charset="0"/>
              <a:buChar char="•"/>
            </a:pPr>
            <a:r>
              <a:rPr lang="en-US" b="0" i="0" dirty="0">
                <a:effectLst/>
                <a:latin typeface="-apple-system"/>
              </a:rPr>
              <a:t>Output layer with </a:t>
            </a:r>
            <a:r>
              <a:rPr lang="en-US" b="0" i="0" dirty="0" err="1">
                <a:effectLst/>
                <a:latin typeface="-apple-system"/>
              </a:rPr>
              <a:t>dimentions</a:t>
            </a:r>
            <a:r>
              <a:rPr lang="en-US" b="0" i="0" dirty="0">
                <a:effectLst/>
                <a:latin typeface="-apple-system"/>
              </a:rPr>
              <a:t> 5</a:t>
            </a:r>
          </a:p>
          <a:p>
            <a:pPr algn="l"/>
            <a:r>
              <a:rPr lang="en-US" b="0" i="0" dirty="0">
                <a:effectLst/>
                <a:latin typeface="-apple-system"/>
              </a:rPr>
              <a:t>Convolutions :</a:t>
            </a:r>
          </a:p>
          <a:p>
            <a:pPr algn="l">
              <a:buFont typeface="Arial" panose="020B0604020202020204" pitchFamily="34" charset="0"/>
              <a:buChar char="•"/>
            </a:pPr>
            <a:r>
              <a:rPr lang="en-US" b="0" i="0" dirty="0">
                <a:effectLst/>
                <a:latin typeface="-apple-system"/>
              </a:rPr>
              <a:t>Apply 4 Convolutional layer with increasing order of filter size (standard size : 8, 16, 32, 64) and fixed kernel size = (3, 3, 3)</a:t>
            </a:r>
          </a:p>
          <a:p>
            <a:pPr algn="l">
              <a:buFont typeface="Arial" panose="020B0604020202020204" pitchFamily="34" charset="0"/>
              <a:buChar char="•"/>
            </a:pPr>
            <a:r>
              <a:rPr lang="en-US" b="0" i="0" dirty="0">
                <a:effectLst/>
                <a:latin typeface="-apple-system"/>
              </a:rPr>
              <a:t>Apply 2 Max Pooling layers, one after 2nd convolutional layer and one after fourth convolutional layer.</a:t>
            </a:r>
          </a:p>
          <a:p>
            <a:pPr algn="l"/>
            <a:r>
              <a:rPr lang="en-US" b="0" i="0" dirty="0">
                <a:effectLst/>
                <a:latin typeface="-apple-system"/>
              </a:rPr>
              <a:t>MLP (Multi Layer Perceptron) architecture:</a:t>
            </a:r>
          </a:p>
          <a:p>
            <a:pPr algn="l">
              <a:buFont typeface="Arial" panose="020B0604020202020204" pitchFamily="34" charset="0"/>
              <a:buChar char="•"/>
            </a:pPr>
            <a:r>
              <a:rPr lang="en-US" b="0" i="0" dirty="0">
                <a:effectLst/>
                <a:latin typeface="-apple-system"/>
              </a:rPr>
              <a:t>Batch normalization on </a:t>
            </a:r>
            <a:r>
              <a:rPr lang="en-US" b="0" i="0" dirty="0" err="1">
                <a:effectLst/>
                <a:latin typeface="-apple-system"/>
              </a:rPr>
              <a:t>convolutiona</a:t>
            </a:r>
            <a:r>
              <a:rPr lang="en-US" b="0" i="0" dirty="0">
                <a:effectLst/>
                <a:latin typeface="-apple-system"/>
              </a:rPr>
              <a:t> architecture</a:t>
            </a:r>
          </a:p>
          <a:p>
            <a:pPr algn="l">
              <a:buFont typeface="Arial" panose="020B0604020202020204" pitchFamily="34" charset="0"/>
              <a:buChar char="•"/>
            </a:pPr>
            <a:r>
              <a:rPr lang="en-US" b="0" i="0" dirty="0">
                <a:effectLst/>
                <a:latin typeface="-apple-system"/>
              </a:rPr>
              <a:t>Dense layers with 2 layers followed by dropout to avoid overfitting</a:t>
            </a:r>
          </a:p>
          <a:p>
            <a:pPr algn="l"/>
            <a:endParaRPr lang="en-IN" dirty="0"/>
          </a:p>
        </p:txBody>
      </p:sp>
    </p:spTree>
    <p:extLst>
      <p:ext uri="{BB962C8B-B14F-4D97-AF65-F5344CB8AC3E}">
        <p14:creationId xmlns:p14="http://schemas.microsoft.com/office/powerpoint/2010/main" val="676965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B0684-F908-4691-A053-EA1A03B197BF}"/>
              </a:ext>
            </a:extLst>
          </p:cNvPr>
          <p:cNvSpPr>
            <a:spLocks noGrp="1"/>
          </p:cNvSpPr>
          <p:nvPr>
            <p:ph type="ctrTitle"/>
          </p:nvPr>
        </p:nvSpPr>
        <p:spPr>
          <a:xfrm>
            <a:off x="461639" y="355107"/>
            <a:ext cx="2823099" cy="603681"/>
          </a:xfrm>
        </p:spPr>
        <p:txBody>
          <a:bodyPr>
            <a:noAutofit/>
          </a:bodyPr>
          <a:lstStyle/>
          <a:p>
            <a:pPr algn="l"/>
            <a:r>
              <a:rPr lang="en-US" sz="3600" dirty="0">
                <a:solidFill>
                  <a:srgbClr val="FFC000"/>
                </a:solidFill>
              </a:rPr>
              <a:t>CODING:</a:t>
            </a:r>
            <a:endParaRPr lang="en-IN" sz="3600" dirty="0">
              <a:solidFill>
                <a:srgbClr val="FFC000"/>
              </a:solidFill>
            </a:endParaRPr>
          </a:p>
        </p:txBody>
      </p:sp>
      <p:sp>
        <p:nvSpPr>
          <p:cNvPr id="5" name="Subtitle 4">
            <a:extLst>
              <a:ext uri="{FF2B5EF4-FFF2-40B4-BE49-F238E27FC236}">
                <a16:creationId xmlns:a16="http://schemas.microsoft.com/office/drawing/2014/main" id="{ACD8E83A-7EB9-410C-BB13-A04E2304A679}"/>
              </a:ext>
            </a:extLst>
          </p:cNvPr>
          <p:cNvSpPr>
            <a:spLocks noGrp="1"/>
          </p:cNvSpPr>
          <p:nvPr>
            <p:ph type="subTitle" idx="1"/>
          </p:nvPr>
        </p:nvSpPr>
        <p:spPr>
          <a:xfrm>
            <a:off x="665825" y="958788"/>
            <a:ext cx="10271464" cy="5619565"/>
          </a:xfrm>
        </p:spPr>
        <p:txBody>
          <a:bodyPr>
            <a:noAutofit/>
          </a:bodyPr>
          <a:lstStyle/>
          <a:p>
            <a:pPr algn="l"/>
            <a:r>
              <a:rPr lang="en-IN" sz="1050" dirty="0"/>
              <a:t> </a:t>
            </a:r>
            <a:r>
              <a:rPr lang="en-US" sz="1050" b="0" dirty="0">
                <a:solidFill>
                  <a:srgbClr val="C586C0"/>
                </a:solidFill>
                <a:effectLst/>
                <a:latin typeface="Consolas" panose="020B0609020204030204" pitchFamily="49" charset="0"/>
              </a:rPr>
              <a:t>import</a:t>
            </a:r>
            <a:r>
              <a:rPr lang="en-US" sz="1050" b="0" dirty="0">
                <a:solidFill>
                  <a:srgbClr val="D4D4D4"/>
                </a:solidFill>
                <a:effectLst/>
                <a:latin typeface="Consolas" panose="020B0609020204030204" pitchFamily="49" charset="0"/>
              </a:rPr>
              <a:t> </a:t>
            </a:r>
            <a:r>
              <a:rPr lang="en-US" sz="1050" b="0" dirty="0">
                <a:solidFill>
                  <a:srgbClr val="4EC9B0"/>
                </a:solidFill>
                <a:effectLst/>
                <a:latin typeface="Consolas" panose="020B0609020204030204" pitchFamily="49" charset="0"/>
              </a:rPr>
              <a:t>cv2</a:t>
            </a:r>
            <a:endParaRPr lang="en-US" sz="1050" dirty="0">
              <a:solidFill>
                <a:srgbClr val="D4D4D4"/>
              </a:solidFill>
              <a:latin typeface="Consolas" panose="020B0609020204030204" pitchFamily="49" charset="0"/>
            </a:endParaRPr>
          </a:p>
          <a:p>
            <a:pPr algn="l"/>
            <a:r>
              <a:rPr lang="en-US" sz="1050" b="0" dirty="0">
                <a:solidFill>
                  <a:srgbClr val="C586C0"/>
                </a:solidFill>
                <a:effectLst/>
                <a:latin typeface="Consolas" panose="020B0609020204030204" pitchFamily="49" charset="0"/>
              </a:rPr>
              <a:t>import</a:t>
            </a:r>
            <a:r>
              <a:rPr lang="en-US" sz="1050" b="0" dirty="0">
                <a:solidFill>
                  <a:srgbClr val="D4D4D4"/>
                </a:solidFill>
                <a:effectLst/>
                <a:latin typeface="Consolas" panose="020B0609020204030204" pitchFamily="49" charset="0"/>
              </a:rPr>
              <a:t> </a:t>
            </a:r>
            <a:r>
              <a:rPr lang="en-US" sz="1050" b="0" dirty="0" err="1">
                <a:solidFill>
                  <a:srgbClr val="4EC9B0"/>
                </a:solidFill>
                <a:effectLst/>
                <a:latin typeface="Consolas" panose="020B0609020204030204" pitchFamily="49" charset="0"/>
              </a:rPr>
              <a:t>numpy</a:t>
            </a:r>
            <a:r>
              <a:rPr lang="en-US" sz="1050" b="0" dirty="0">
                <a:solidFill>
                  <a:srgbClr val="D4D4D4"/>
                </a:solidFill>
                <a:effectLst/>
                <a:latin typeface="Consolas" panose="020B0609020204030204" pitchFamily="49" charset="0"/>
              </a:rPr>
              <a:t> </a:t>
            </a:r>
            <a:r>
              <a:rPr lang="en-US" sz="1050" b="0" dirty="0">
                <a:solidFill>
                  <a:srgbClr val="C586C0"/>
                </a:solidFill>
                <a:effectLst/>
                <a:latin typeface="Consolas" panose="020B0609020204030204" pitchFamily="49" charset="0"/>
              </a:rPr>
              <a:t>as</a:t>
            </a:r>
            <a:r>
              <a:rPr lang="en-US" sz="1050" b="0" dirty="0">
                <a:solidFill>
                  <a:srgbClr val="D4D4D4"/>
                </a:solidFill>
                <a:effectLst/>
                <a:latin typeface="Consolas" panose="020B0609020204030204" pitchFamily="49" charset="0"/>
              </a:rPr>
              <a:t> </a:t>
            </a:r>
            <a:r>
              <a:rPr lang="en-US" sz="1050" b="0" dirty="0">
                <a:solidFill>
                  <a:srgbClr val="4EC9B0"/>
                </a:solidFill>
                <a:effectLst/>
                <a:latin typeface="Consolas" panose="020B0609020204030204" pitchFamily="49" charset="0"/>
              </a:rPr>
              <a:t>np</a:t>
            </a:r>
            <a:endParaRPr lang="en-US" sz="1050" b="0" dirty="0">
              <a:solidFill>
                <a:srgbClr val="D4D4D4"/>
              </a:solidFill>
              <a:effectLst/>
              <a:latin typeface="Consolas" panose="020B0609020204030204" pitchFamily="49" charset="0"/>
            </a:endParaRPr>
          </a:p>
          <a:p>
            <a:pPr algn="l"/>
            <a:r>
              <a:rPr lang="en-US" sz="1050" b="0" dirty="0">
                <a:solidFill>
                  <a:srgbClr val="C586C0"/>
                </a:solidFill>
                <a:effectLst/>
                <a:latin typeface="Consolas" panose="020B0609020204030204" pitchFamily="49" charset="0"/>
              </a:rPr>
              <a:t>import</a:t>
            </a:r>
            <a:r>
              <a:rPr lang="en-US" sz="1050" b="0" dirty="0">
                <a:solidFill>
                  <a:srgbClr val="D4D4D4"/>
                </a:solidFill>
                <a:effectLst/>
                <a:latin typeface="Consolas" panose="020B0609020204030204" pitchFamily="49" charset="0"/>
              </a:rPr>
              <a:t> </a:t>
            </a:r>
            <a:r>
              <a:rPr lang="en-US" sz="1050" b="0" dirty="0">
                <a:solidFill>
                  <a:srgbClr val="4EC9B0"/>
                </a:solidFill>
                <a:effectLst/>
                <a:latin typeface="Consolas" panose="020B0609020204030204" pitchFamily="49" charset="0"/>
              </a:rPr>
              <a:t>math</a:t>
            </a:r>
            <a:endParaRPr lang="en-US" sz="1050" b="0" dirty="0">
              <a:solidFill>
                <a:srgbClr val="D4D4D4"/>
              </a:solidFill>
              <a:effectLst/>
              <a:latin typeface="Consolas" panose="020B0609020204030204" pitchFamily="49" charset="0"/>
            </a:endParaRPr>
          </a:p>
          <a:p>
            <a:pPr algn="l"/>
            <a:r>
              <a:rPr lang="en-US" sz="1050" b="0" dirty="0">
                <a:solidFill>
                  <a:srgbClr val="9CDCFE"/>
                </a:solidFill>
                <a:effectLst/>
                <a:latin typeface="Consolas" panose="020B0609020204030204" pitchFamily="49" charset="0"/>
              </a:rPr>
              <a:t>cap</a:t>
            </a:r>
            <a:r>
              <a:rPr lang="en-US" sz="1050" b="0" dirty="0">
                <a:solidFill>
                  <a:srgbClr val="D4D4D4"/>
                </a:solidFill>
                <a:effectLst/>
                <a:latin typeface="Consolas" panose="020B0609020204030204" pitchFamily="49" charset="0"/>
              </a:rPr>
              <a:t> = </a:t>
            </a:r>
            <a:r>
              <a:rPr lang="en-US" sz="1050" b="0" dirty="0">
                <a:solidFill>
                  <a:srgbClr val="4EC9B0"/>
                </a:solidFill>
                <a:effectLst/>
                <a:latin typeface="Consolas" panose="020B0609020204030204" pitchFamily="49" charset="0"/>
              </a:rPr>
              <a:t>cv2</a:t>
            </a:r>
            <a:r>
              <a:rPr lang="en-US" sz="1050" b="0" dirty="0">
                <a:solidFill>
                  <a:srgbClr val="D4D4D4"/>
                </a:solidFill>
                <a:effectLst/>
                <a:latin typeface="Consolas" panose="020B0609020204030204" pitchFamily="49" charset="0"/>
              </a:rPr>
              <a:t>.</a:t>
            </a:r>
            <a:r>
              <a:rPr lang="en-US" sz="1050" b="0" dirty="0">
                <a:solidFill>
                  <a:srgbClr val="9CDCFE"/>
                </a:solidFill>
                <a:effectLst/>
                <a:latin typeface="Consolas" panose="020B0609020204030204" pitchFamily="49" charset="0"/>
              </a:rPr>
              <a:t>VideoCapture</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0</a:t>
            </a:r>
            <a:r>
              <a:rPr lang="en-US" sz="1050" b="0" dirty="0">
                <a:solidFill>
                  <a:srgbClr val="D4D4D4"/>
                </a:solidFill>
                <a:effectLst/>
                <a:latin typeface="Consolas" panose="020B0609020204030204" pitchFamily="49" charset="0"/>
              </a:rPr>
              <a:t>)</a:t>
            </a:r>
          </a:p>
          <a:p>
            <a:pPr algn="l"/>
            <a:r>
              <a:rPr lang="en-US" sz="1050" b="0" dirty="0">
                <a:solidFill>
                  <a:srgbClr val="D4D4D4"/>
                </a:solidFill>
                <a:effectLst/>
                <a:latin typeface="Consolas" panose="020B0609020204030204" pitchFamily="49" charset="0"/>
              </a:rPr>
              <a:t>     </a:t>
            </a:r>
          </a:p>
          <a:p>
            <a:pPr algn="l"/>
            <a:r>
              <a:rPr lang="en-US" sz="1050" b="0" dirty="0">
                <a:solidFill>
                  <a:srgbClr val="C586C0"/>
                </a:solidFill>
                <a:effectLst/>
                <a:latin typeface="Consolas" panose="020B0609020204030204" pitchFamily="49" charset="0"/>
              </a:rPr>
              <a:t>while</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1</a:t>
            </a:r>
            <a:r>
              <a:rPr lang="en-US" sz="1050" b="0" dirty="0">
                <a:solidFill>
                  <a:srgbClr val="D4D4D4"/>
                </a:solidFill>
                <a:effectLst/>
                <a:latin typeface="Consolas" panose="020B0609020204030204" pitchFamily="49" charset="0"/>
              </a:rPr>
              <a:t>):</a:t>
            </a:r>
          </a:p>
          <a:p>
            <a:pPr algn="l"/>
            <a:r>
              <a:rPr lang="en-US" sz="1050" b="0" dirty="0">
                <a:solidFill>
                  <a:srgbClr val="D4D4D4"/>
                </a:solidFill>
                <a:effectLst/>
                <a:latin typeface="Consolas" panose="020B0609020204030204" pitchFamily="49" charset="0"/>
              </a:rPr>
              <a:t>        </a:t>
            </a:r>
          </a:p>
          <a:p>
            <a:pPr algn="l"/>
            <a:r>
              <a:rPr lang="en-US" sz="1050" b="0" dirty="0">
                <a:solidFill>
                  <a:srgbClr val="D4D4D4"/>
                </a:solidFill>
                <a:effectLst/>
                <a:latin typeface="Consolas" panose="020B0609020204030204" pitchFamily="49" charset="0"/>
              </a:rPr>
              <a:t>    </a:t>
            </a:r>
            <a:r>
              <a:rPr lang="en-US" sz="1050" b="0" dirty="0">
                <a:solidFill>
                  <a:srgbClr val="C586C0"/>
                </a:solidFill>
                <a:effectLst/>
                <a:latin typeface="Consolas" panose="020B0609020204030204" pitchFamily="49" charset="0"/>
              </a:rPr>
              <a:t>try</a:t>
            </a:r>
            <a:r>
              <a:rPr lang="en-US" sz="1050" b="0" dirty="0">
                <a:solidFill>
                  <a:srgbClr val="D4D4D4"/>
                </a:solidFill>
                <a:effectLst/>
                <a:latin typeface="Consolas" panose="020B0609020204030204" pitchFamily="49" charset="0"/>
              </a:rPr>
              <a:t>:  </a:t>
            </a:r>
            <a:r>
              <a:rPr lang="en-US" sz="1050" b="0" dirty="0">
                <a:solidFill>
                  <a:srgbClr val="6A9955"/>
                </a:solidFill>
                <a:effectLst/>
                <a:latin typeface="Consolas" panose="020B0609020204030204" pitchFamily="49" charset="0"/>
              </a:rPr>
              <a:t>#an error comes if it does not find anything in window as it cannot find contour of max area</a:t>
            </a:r>
            <a:endParaRPr lang="en-US" sz="1050" b="0" dirty="0">
              <a:solidFill>
                <a:srgbClr val="D4D4D4"/>
              </a:solidFill>
              <a:effectLst/>
              <a:latin typeface="Consolas" panose="020B0609020204030204" pitchFamily="49" charset="0"/>
            </a:endParaRPr>
          </a:p>
          <a:p>
            <a:pPr algn="l"/>
            <a:r>
              <a:rPr lang="en-US" sz="1050" b="0" dirty="0">
                <a:solidFill>
                  <a:srgbClr val="D4D4D4"/>
                </a:solidFill>
                <a:effectLst/>
                <a:latin typeface="Consolas" panose="020B0609020204030204" pitchFamily="49" charset="0"/>
              </a:rPr>
              <a:t>          </a:t>
            </a:r>
            <a:r>
              <a:rPr lang="en-US" sz="1050" b="0" dirty="0">
                <a:solidFill>
                  <a:srgbClr val="6A9955"/>
                </a:solidFill>
                <a:effectLst/>
                <a:latin typeface="Consolas" panose="020B0609020204030204" pitchFamily="49" charset="0"/>
              </a:rPr>
              <a:t>#therefore this try error statement</a:t>
            </a:r>
            <a:endParaRPr lang="en-US" sz="1050" b="0" dirty="0">
              <a:solidFill>
                <a:srgbClr val="D4D4D4"/>
              </a:solidFill>
              <a:effectLst/>
              <a:latin typeface="Consolas" panose="020B0609020204030204" pitchFamily="49" charset="0"/>
            </a:endParaRPr>
          </a:p>
          <a:p>
            <a:pPr algn="l"/>
            <a:r>
              <a:rPr lang="en-US" sz="1050" b="0" dirty="0">
                <a:solidFill>
                  <a:srgbClr val="D4D4D4"/>
                </a:solidFill>
                <a:effectLst/>
                <a:latin typeface="Consolas" panose="020B0609020204030204" pitchFamily="49" charset="0"/>
              </a:rPr>
              <a:t>          </a:t>
            </a:r>
          </a:p>
          <a:p>
            <a:pPr algn="l"/>
            <a:r>
              <a:rPr lang="en-US" sz="1050" b="0" dirty="0">
                <a:solidFill>
                  <a:srgbClr val="D4D4D4"/>
                </a:solidFill>
                <a:effectLst/>
                <a:latin typeface="Consolas" panose="020B0609020204030204" pitchFamily="49" charset="0"/>
              </a:rPr>
              <a:t>        </a:t>
            </a:r>
            <a:r>
              <a:rPr lang="en-US" sz="1050" b="0" dirty="0">
                <a:solidFill>
                  <a:srgbClr val="9CDCFE"/>
                </a:solidFill>
                <a:effectLst/>
                <a:latin typeface="Consolas" panose="020B0609020204030204" pitchFamily="49" charset="0"/>
              </a:rPr>
              <a:t>ret</a:t>
            </a:r>
            <a:r>
              <a:rPr lang="en-US" sz="1050" b="0" dirty="0">
                <a:solidFill>
                  <a:srgbClr val="D4D4D4"/>
                </a:solidFill>
                <a:effectLst/>
                <a:latin typeface="Consolas" panose="020B0609020204030204" pitchFamily="49" charset="0"/>
              </a:rPr>
              <a:t>, </a:t>
            </a:r>
            <a:r>
              <a:rPr lang="en-US" sz="1050" b="0" dirty="0">
                <a:solidFill>
                  <a:srgbClr val="9CDCFE"/>
                </a:solidFill>
                <a:effectLst/>
                <a:latin typeface="Consolas" panose="020B0609020204030204" pitchFamily="49" charset="0"/>
              </a:rPr>
              <a:t>frame</a:t>
            </a:r>
            <a:r>
              <a:rPr lang="en-US" sz="1050" b="0" dirty="0">
                <a:solidFill>
                  <a:srgbClr val="D4D4D4"/>
                </a:solidFill>
                <a:effectLst/>
                <a:latin typeface="Consolas" panose="020B0609020204030204" pitchFamily="49" charset="0"/>
              </a:rPr>
              <a:t> = </a:t>
            </a:r>
            <a:r>
              <a:rPr lang="en-US" sz="1050" b="0" dirty="0" err="1">
                <a:solidFill>
                  <a:srgbClr val="9CDCFE"/>
                </a:solidFill>
                <a:effectLst/>
                <a:latin typeface="Consolas" panose="020B0609020204030204" pitchFamily="49" charset="0"/>
              </a:rPr>
              <a:t>cap</a:t>
            </a:r>
            <a:r>
              <a:rPr lang="en-US" sz="1050" b="0" dirty="0" err="1">
                <a:solidFill>
                  <a:srgbClr val="D4D4D4"/>
                </a:solidFill>
                <a:effectLst/>
                <a:latin typeface="Consolas" panose="020B0609020204030204" pitchFamily="49" charset="0"/>
              </a:rPr>
              <a:t>.read</a:t>
            </a:r>
            <a:r>
              <a:rPr lang="en-US" sz="1050" b="0" dirty="0">
                <a:solidFill>
                  <a:srgbClr val="D4D4D4"/>
                </a:solidFill>
                <a:effectLst/>
                <a:latin typeface="Consolas" panose="020B0609020204030204" pitchFamily="49" charset="0"/>
              </a:rPr>
              <a:t>()</a:t>
            </a:r>
          </a:p>
          <a:p>
            <a:pPr algn="l"/>
            <a:r>
              <a:rPr lang="en-US" sz="1050" b="0" dirty="0">
                <a:solidFill>
                  <a:srgbClr val="D4D4D4"/>
                </a:solidFill>
                <a:effectLst/>
                <a:latin typeface="Consolas" panose="020B0609020204030204" pitchFamily="49" charset="0"/>
              </a:rPr>
              <a:t>        </a:t>
            </a:r>
            <a:r>
              <a:rPr lang="en-US" sz="1050" b="0" dirty="0">
                <a:solidFill>
                  <a:srgbClr val="9CDCFE"/>
                </a:solidFill>
                <a:effectLst/>
                <a:latin typeface="Consolas" panose="020B0609020204030204" pitchFamily="49" charset="0"/>
              </a:rPr>
              <a:t>frame</a:t>
            </a:r>
            <a:r>
              <a:rPr lang="en-US" sz="1050" b="0" dirty="0">
                <a:solidFill>
                  <a:srgbClr val="D4D4D4"/>
                </a:solidFill>
                <a:effectLst/>
                <a:latin typeface="Consolas" panose="020B0609020204030204" pitchFamily="49" charset="0"/>
              </a:rPr>
              <a:t>=</a:t>
            </a:r>
            <a:r>
              <a:rPr lang="en-US" sz="1050" b="0" dirty="0">
                <a:solidFill>
                  <a:srgbClr val="4EC9B0"/>
                </a:solidFill>
                <a:effectLst/>
                <a:latin typeface="Consolas" panose="020B0609020204030204" pitchFamily="49" charset="0"/>
              </a:rPr>
              <a:t>cv2</a:t>
            </a:r>
            <a:r>
              <a:rPr lang="en-US" sz="1050" b="0" dirty="0">
                <a:solidFill>
                  <a:srgbClr val="D4D4D4"/>
                </a:solidFill>
                <a:effectLst/>
                <a:latin typeface="Consolas" panose="020B0609020204030204" pitchFamily="49" charset="0"/>
              </a:rPr>
              <a:t>.</a:t>
            </a:r>
            <a:r>
              <a:rPr lang="en-US" sz="1050" b="0" dirty="0">
                <a:solidFill>
                  <a:srgbClr val="DCDCAA"/>
                </a:solidFill>
                <a:effectLst/>
                <a:latin typeface="Consolas" panose="020B0609020204030204" pitchFamily="49" charset="0"/>
              </a:rPr>
              <a:t>flip</a:t>
            </a:r>
            <a:r>
              <a:rPr lang="en-US" sz="1050" b="0" dirty="0">
                <a:solidFill>
                  <a:srgbClr val="D4D4D4"/>
                </a:solidFill>
                <a:effectLst/>
                <a:latin typeface="Consolas" panose="020B0609020204030204" pitchFamily="49" charset="0"/>
              </a:rPr>
              <a:t>(</a:t>
            </a:r>
            <a:r>
              <a:rPr lang="en-US" sz="1050" b="0" dirty="0">
                <a:solidFill>
                  <a:srgbClr val="9CDCFE"/>
                </a:solidFill>
                <a:effectLst/>
                <a:latin typeface="Consolas" panose="020B0609020204030204" pitchFamily="49" charset="0"/>
              </a:rPr>
              <a:t>frame</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1</a:t>
            </a:r>
            <a:r>
              <a:rPr lang="en-US" sz="1050" b="0" dirty="0">
                <a:solidFill>
                  <a:srgbClr val="D4D4D4"/>
                </a:solidFill>
                <a:effectLst/>
                <a:latin typeface="Consolas" panose="020B0609020204030204" pitchFamily="49" charset="0"/>
              </a:rPr>
              <a:t>)</a:t>
            </a:r>
          </a:p>
          <a:p>
            <a:pPr algn="l"/>
            <a:r>
              <a:rPr lang="en-US" sz="1050" b="0" dirty="0">
                <a:solidFill>
                  <a:srgbClr val="D4D4D4"/>
                </a:solidFill>
                <a:effectLst/>
                <a:latin typeface="Consolas" panose="020B0609020204030204" pitchFamily="49" charset="0"/>
              </a:rPr>
              <a:t>        </a:t>
            </a:r>
            <a:r>
              <a:rPr lang="en-US" sz="1050" b="0" dirty="0">
                <a:solidFill>
                  <a:srgbClr val="9CDCFE"/>
                </a:solidFill>
                <a:effectLst/>
                <a:latin typeface="Consolas" panose="020B0609020204030204" pitchFamily="49" charset="0"/>
              </a:rPr>
              <a:t>kernel</a:t>
            </a:r>
            <a:r>
              <a:rPr lang="en-US" sz="1050" b="0" dirty="0">
                <a:solidFill>
                  <a:srgbClr val="D4D4D4"/>
                </a:solidFill>
                <a:effectLst/>
                <a:latin typeface="Consolas" panose="020B0609020204030204" pitchFamily="49" charset="0"/>
              </a:rPr>
              <a:t> = </a:t>
            </a:r>
            <a:r>
              <a:rPr lang="en-US" sz="1050" b="0" dirty="0" err="1">
                <a:solidFill>
                  <a:srgbClr val="4EC9B0"/>
                </a:solidFill>
                <a:effectLst/>
                <a:latin typeface="Consolas" panose="020B0609020204030204" pitchFamily="49" charset="0"/>
              </a:rPr>
              <a:t>np</a:t>
            </a:r>
            <a:r>
              <a:rPr lang="en-US" sz="1050" b="0" dirty="0" err="1">
                <a:solidFill>
                  <a:srgbClr val="D4D4D4"/>
                </a:solidFill>
                <a:effectLst/>
                <a:latin typeface="Consolas" panose="020B0609020204030204" pitchFamily="49" charset="0"/>
              </a:rPr>
              <a:t>.</a:t>
            </a:r>
            <a:r>
              <a:rPr lang="en-US" sz="1050" b="0" dirty="0" err="1">
                <a:solidFill>
                  <a:srgbClr val="DCDCAA"/>
                </a:solidFill>
                <a:effectLst/>
                <a:latin typeface="Consolas" panose="020B0609020204030204" pitchFamily="49" charset="0"/>
              </a:rPr>
              <a:t>ones</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3</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3</a:t>
            </a:r>
            <a:r>
              <a:rPr lang="en-US" sz="1050" b="0" dirty="0">
                <a:solidFill>
                  <a:srgbClr val="D4D4D4"/>
                </a:solidFill>
                <a:effectLst/>
                <a:latin typeface="Consolas" panose="020B0609020204030204" pitchFamily="49" charset="0"/>
              </a:rPr>
              <a:t>),</a:t>
            </a:r>
            <a:r>
              <a:rPr lang="en-US" sz="1050" b="0" dirty="0">
                <a:solidFill>
                  <a:srgbClr val="4EC9B0"/>
                </a:solidFill>
                <a:effectLst/>
                <a:latin typeface="Consolas" panose="020B0609020204030204" pitchFamily="49" charset="0"/>
              </a:rPr>
              <a:t>np</a:t>
            </a:r>
            <a:r>
              <a:rPr lang="en-US" sz="1050" b="0" dirty="0">
                <a:solidFill>
                  <a:srgbClr val="D4D4D4"/>
                </a:solidFill>
                <a:effectLst/>
                <a:latin typeface="Consolas" panose="020B0609020204030204" pitchFamily="49" charset="0"/>
              </a:rPr>
              <a:t>.</a:t>
            </a:r>
            <a:r>
              <a:rPr lang="en-US" sz="1050" b="0" dirty="0">
                <a:solidFill>
                  <a:srgbClr val="9CDCFE"/>
                </a:solidFill>
                <a:effectLst/>
                <a:latin typeface="Consolas" panose="020B0609020204030204" pitchFamily="49" charset="0"/>
              </a:rPr>
              <a:t>uint8</a:t>
            </a:r>
            <a:r>
              <a:rPr lang="en-US" sz="1050" b="0" dirty="0">
                <a:solidFill>
                  <a:srgbClr val="D4D4D4"/>
                </a:solidFill>
                <a:effectLst/>
                <a:latin typeface="Consolas" panose="020B0609020204030204" pitchFamily="49" charset="0"/>
              </a:rPr>
              <a:t>)</a:t>
            </a:r>
          </a:p>
          <a:p>
            <a:pPr algn="l"/>
            <a:r>
              <a:rPr lang="en-US" sz="1050" b="0" dirty="0">
                <a:solidFill>
                  <a:srgbClr val="D4D4D4"/>
                </a:solidFill>
                <a:effectLst/>
                <a:latin typeface="Consolas" panose="020B0609020204030204" pitchFamily="49" charset="0"/>
              </a:rPr>
              <a:t>        </a:t>
            </a:r>
          </a:p>
          <a:p>
            <a:pPr algn="l"/>
            <a:r>
              <a:rPr lang="en-US" sz="1050" b="0" dirty="0">
                <a:solidFill>
                  <a:srgbClr val="D4D4D4"/>
                </a:solidFill>
                <a:effectLst/>
                <a:latin typeface="Consolas" panose="020B0609020204030204" pitchFamily="49" charset="0"/>
              </a:rPr>
              <a:t>        </a:t>
            </a:r>
            <a:r>
              <a:rPr lang="en-US" sz="1050" b="0" dirty="0">
                <a:solidFill>
                  <a:srgbClr val="6A9955"/>
                </a:solidFill>
                <a:effectLst/>
                <a:latin typeface="Consolas" panose="020B0609020204030204" pitchFamily="49" charset="0"/>
              </a:rPr>
              <a:t>#define region of interest</a:t>
            </a:r>
            <a:endParaRPr lang="en-US" sz="1050" b="0" dirty="0">
              <a:solidFill>
                <a:srgbClr val="D4D4D4"/>
              </a:solidFill>
              <a:effectLst/>
              <a:latin typeface="Consolas" panose="020B0609020204030204" pitchFamily="49" charset="0"/>
            </a:endParaRPr>
          </a:p>
          <a:p>
            <a:pPr algn="l"/>
            <a:r>
              <a:rPr lang="en-US" sz="1050" b="0" dirty="0">
                <a:solidFill>
                  <a:srgbClr val="D4D4D4"/>
                </a:solidFill>
                <a:effectLst/>
                <a:latin typeface="Consolas" panose="020B0609020204030204" pitchFamily="49" charset="0"/>
              </a:rPr>
              <a:t>        </a:t>
            </a:r>
            <a:r>
              <a:rPr lang="en-US" sz="1050" b="0" dirty="0" err="1">
                <a:solidFill>
                  <a:srgbClr val="9CDCFE"/>
                </a:solidFill>
                <a:effectLst/>
                <a:latin typeface="Consolas" panose="020B0609020204030204" pitchFamily="49" charset="0"/>
              </a:rPr>
              <a:t>roi</a:t>
            </a:r>
            <a:r>
              <a:rPr lang="en-US" sz="1050" b="0" dirty="0">
                <a:solidFill>
                  <a:srgbClr val="D4D4D4"/>
                </a:solidFill>
                <a:effectLst/>
                <a:latin typeface="Consolas" panose="020B0609020204030204" pitchFamily="49" charset="0"/>
              </a:rPr>
              <a:t>=</a:t>
            </a:r>
            <a:r>
              <a:rPr lang="en-US" sz="1050" b="0" dirty="0">
                <a:solidFill>
                  <a:srgbClr val="9CDCFE"/>
                </a:solidFill>
                <a:effectLst/>
                <a:latin typeface="Consolas" panose="020B0609020204030204" pitchFamily="49" charset="0"/>
              </a:rPr>
              <a:t>frame</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100</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300</a:t>
            </a:r>
            <a:r>
              <a:rPr lang="en-US" sz="1050" b="0" dirty="0">
                <a:solidFill>
                  <a:srgbClr val="D4D4D4"/>
                </a:solidFill>
                <a:effectLst/>
                <a:latin typeface="Consolas" panose="020B0609020204030204" pitchFamily="49" charset="0"/>
              </a:rPr>
              <a:t>, </a:t>
            </a:r>
            <a:r>
              <a:rPr lang="en-US" sz="1050" b="0" dirty="0">
                <a:solidFill>
                  <a:srgbClr val="B5CEA8"/>
                </a:solidFill>
                <a:effectLst/>
                <a:latin typeface="Consolas" panose="020B0609020204030204" pitchFamily="49" charset="0"/>
              </a:rPr>
              <a:t>100</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300</a:t>
            </a:r>
            <a:r>
              <a:rPr lang="en-US" sz="1050" b="0" dirty="0">
                <a:solidFill>
                  <a:srgbClr val="D4D4D4"/>
                </a:solidFill>
                <a:effectLst/>
                <a:latin typeface="Consolas" panose="020B0609020204030204" pitchFamily="49" charset="0"/>
              </a:rPr>
              <a:t>]</a:t>
            </a:r>
          </a:p>
          <a:p>
            <a:pPr algn="l"/>
            <a:r>
              <a:rPr lang="en-US" sz="1050" b="0" dirty="0">
                <a:solidFill>
                  <a:srgbClr val="D4D4D4"/>
                </a:solidFill>
                <a:effectLst/>
                <a:latin typeface="Consolas" panose="020B0609020204030204" pitchFamily="49" charset="0"/>
              </a:rPr>
              <a:t>        </a:t>
            </a:r>
          </a:p>
          <a:p>
            <a:pPr algn="l"/>
            <a:r>
              <a:rPr lang="en-US" sz="1050" b="0" dirty="0">
                <a:solidFill>
                  <a:srgbClr val="D4D4D4"/>
                </a:solidFill>
                <a:effectLst/>
                <a:latin typeface="Consolas" panose="020B0609020204030204" pitchFamily="49" charset="0"/>
              </a:rPr>
              <a:t>        </a:t>
            </a:r>
          </a:p>
          <a:p>
            <a:pPr algn="l"/>
            <a:r>
              <a:rPr lang="en-US" sz="1050" b="0" dirty="0">
                <a:solidFill>
                  <a:srgbClr val="D4D4D4"/>
                </a:solidFill>
                <a:effectLst/>
                <a:latin typeface="Consolas" panose="020B0609020204030204" pitchFamily="49" charset="0"/>
              </a:rPr>
              <a:t>        </a:t>
            </a:r>
            <a:r>
              <a:rPr lang="en-US" sz="1050" b="0" dirty="0">
                <a:solidFill>
                  <a:srgbClr val="4EC9B0"/>
                </a:solidFill>
                <a:effectLst/>
                <a:latin typeface="Consolas" panose="020B0609020204030204" pitchFamily="49" charset="0"/>
              </a:rPr>
              <a:t>cv2</a:t>
            </a:r>
            <a:r>
              <a:rPr lang="en-US" sz="1050" b="0" dirty="0">
                <a:solidFill>
                  <a:srgbClr val="D4D4D4"/>
                </a:solidFill>
                <a:effectLst/>
                <a:latin typeface="Consolas" panose="020B0609020204030204" pitchFamily="49" charset="0"/>
              </a:rPr>
              <a:t>.</a:t>
            </a:r>
            <a:r>
              <a:rPr lang="en-US" sz="1050" b="0" dirty="0">
                <a:solidFill>
                  <a:srgbClr val="DCDCAA"/>
                </a:solidFill>
                <a:effectLst/>
                <a:latin typeface="Consolas" panose="020B0609020204030204" pitchFamily="49" charset="0"/>
              </a:rPr>
              <a:t>rectangle</a:t>
            </a:r>
            <a:r>
              <a:rPr lang="en-US" sz="1050" b="0" dirty="0">
                <a:solidFill>
                  <a:srgbClr val="D4D4D4"/>
                </a:solidFill>
                <a:effectLst/>
                <a:latin typeface="Consolas" panose="020B0609020204030204" pitchFamily="49" charset="0"/>
              </a:rPr>
              <a:t>(</a:t>
            </a:r>
            <a:r>
              <a:rPr lang="en-US" sz="1050" b="0" dirty="0">
                <a:solidFill>
                  <a:srgbClr val="9CDCFE"/>
                </a:solidFill>
                <a:effectLst/>
                <a:latin typeface="Consolas" panose="020B0609020204030204" pitchFamily="49" charset="0"/>
              </a:rPr>
              <a:t>frame</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100</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100</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300</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300</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0</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255</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0</a:t>
            </a:r>
            <a:r>
              <a:rPr lang="en-US" sz="1050" b="0" dirty="0">
                <a:solidFill>
                  <a:srgbClr val="D4D4D4"/>
                </a:solidFill>
                <a:effectLst/>
                <a:latin typeface="Consolas" panose="020B0609020204030204" pitchFamily="49" charset="0"/>
              </a:rPr>
              <a:t>),</a:t>
            </a:r>
            <a:r>
              <a:rPr lang="en-US" sz="1050" b="0" dirty="0">
                <a:solidFill>
                  <a:srgbClr val="B5CEA8"/>
                </a:solidFill>
                <a:effectLst/>
                <a:latin typeface="Consolas" panose="020B0609020204030204" pitchFamily="49" charset="0"/>
              </a:rPr>
              <a:t>0</a:t>
            </a:r>
            <a:r>
              <a:rPr lang="en-US" sz="1050" b="0" dirty="0">
                <a:solidFill>
                  <a:srgbClr val="D4D4D4"/>
                </a:solidFill>
                <a:effectLst/>
                <a:latin typeface="Consolas" panose="020B0609020204030204" pitchFamily="49" charset="0"/>
              </a:rPr>
              <a:t>)    </a:t>
            </a:r>
          </a:p>
          <a:p>
            <a:pPr algn="l"/>
            <a:r>
              <a:rPr lang="en-US" sz="1050" b="0" dirty="0">
                <a:solidFill>
                  <a:srgbClr val="D4D4D4"/>
                </a:solidFill>
                <a:effectLst/>
                <a:latin typeface="Consolas" panose="020B0609020204030204" pitchFamily="49" charset="0"/>
              </a:rPr>
              <a:t>        </a:t>
            </a:r>
            <a:r>
              <a:rPr lang="en-US" sz="1050" b="0" dirty="0" err="1">
                <a:solidFill>
                  <a:srgbClr val="9CDCFE"/>
                </a:solidFill>
                <a:effectLst/>
                <a:latin typeface="Consolas" panose="020B0609020204030204" pitchFamily="49" charset="0"/>
              </a:rPr>
              <a:t>hsv</a:t>
            </a:r>
            <a:r>
              <a:rPr lang="en-US" sz="1050" b="0" dirty="0">
                <a:solidFill>
                  <a:srgbClr val="D4D4D4"/>
                </a:solidFill>
                <a:effectLst/>
                <a:latin typeface="Consolas" panose="020B0609020204030204" pitchFamily="49" charset="0"/>
              </a:rPr>
              <a:t> = </a:t>
            </a:r>
            <a:r>
              <a:rPr lang="en-US" sz="1050" b="0" dirty="0">
                <a:solidFill>
                  <a:srgbClr val="4EC9B0"/>
                </a:solidFill>
                <a:effectLst/>
                <a:latin typeface="Consolas" panose="020B0609020204030204" pitchFamily="49" charset="0"/>
              </a:rPr>
              <a:t>cv2</a:t>
            </a:r>
            <a:r>
              <a:rPr lang="en-US" sz="1050" b="0" dirty="0">
                <a:solidFill>
                  <a:srgbClr val="D4D4D4"/>
                </a:solidFill>
                <a:effectLst/>
                <a:latin typeface="Consolas" panose="020B0609020204030204" pitchFamily="49" charset="0"/>
              </a:rPr>
              <a:t>.</a:t>
            </a:r>
            <a:r>
              <a:rPr lang="en-US" sz="1050" b="0" dirty="0">
                <a:solidFill>
                  <a:srgbClr val="DCDCAA"/>
                </a:solidFill>
                <a:effectLst/>
                <a:latin typeface="Consolas" panose="020B0609020204030204" pitchFamily="49" charset="0"/>
              </a:rPr>
              <a:t>cvtColor</a:t>
            </a:r>
            <a:r>
              <a:rPr lang="en-US" sz="1050" b="0" dirty="0">
                <a:solidFill>
                  <a:srgbClr val="D4D4D4"/>
                </a:solidFill>
                <a:effectLst/>
                <a:latin typeface="Consolas" panose="020B0609020204030204" pitchFamily="49" charset="0"/>
              </a:rPr>
              <a:t>(</a:t>
            </a:r>
            <a:r>
              <a:rPr lang="en-US" sz="1050" b="0" dirty="0" err="1">
                <a:solidFill>
                  <a:srgbClr val="9CDCFE"/>
                </a:solidFill>
                <a:effectLst/>
                <a:latin typeface="Consolas" panose="020B0609020204030204" pitchFamily="49" charset="0"/>
              </a:rPr>
              <a:t>roi</a:t>
            </a:r>
            <a:r>
              <a:rPr lang="en-US" sz="1050" b="0" dirty="0">
                <a:solidFill>
                  <a:srgbClr val="D4D4D4"/>
                </a:solidFill>
                <a:effectLst/>
                <a:latin typeface="Consolas" panose="020B0609020204030204" pitchFamily="49" charset="0"/>
              </a:rPr>
              <a:t>, </a:t>
            </a:r>
            <a:r>
              <a:rPr lang="en-US" sz="1050" b="0" dirty="0">
                <a:solidFill>
                  <a:srgbClr val="4EC9B0"/>
                </a:solidFill>
                <a:effectLst/>
                <a:latin typeface="Consolas" panose="020B0609020204030204" pitchFamily="49" charset="0"/>
              </a:rPr>
              <a:t>cv2</a:t>
            </a:r>
            <a:r>
              <a:rPr lang="en-US" sz="1050" b="0" dirty="0">
                <a:solidFill>
                  <a:srgbClr val="D4D4D4"/>
                </a:solidFill>
                <a:effectLst/>
                <a:latin typeface="Consolas" panose="020B0609020204030204" pitchFamily="49" charset="0"/>
              </a:rPr>
              <a:t>.</a:t>
            </a:r>
            <a:r>
              <a:rPr lang="en-US" sz="1050" b="0" dirty="0">
                <a:solidFill>
                  <a:srgbClr val="9CDCFE"/>
                </a:solidFill>
                <a:effectLst/>
                <a:latin typeface="Consolas" panose="020B0609020204030204" pitchFamily="49" charset="0"/>
              </a:rPr>
              <a:t>COLOR_BGR2HSV</a:t>
            </a:r>
            <a:r>
              <a:rPr lang="en-US" sz="1050" b="0" dirty="0">
                <a:solidFill>
                  <a:srgbClr val="D4D4D4"/>
                </a:solidFill>
                <a:effectLst/>
                <a:latin typeface="Consolas" panose="020B0609020204030204" pitchFamily="49" charset="0"/>
              </a:rPr>
              <a:t>)</a:t>
            </a:r>
          </a:p>
          <a:p>
            <a:pPr algn="l"/>
            <a:endParaRPr lang="en-IN" sz="1050" dirty="0"/>
          </a:p>
        </p:txBody>
      </p:sp>
    </p:spTree>
    <p:extLst>
      <p:ext uri="{BB962C8B-B14F-4D97-AF65-F5344CB8AC3E}">
        <p14:creationId xmlns:p14="http://schemas.microsoft.com/office/powerpoint/2010/main" val="3515739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AB471-8E3B-4B93-98FF-C191BCF7042D}"/>
              </a:ext>
            </a:extLst>
          </p:cNvPr>
          <p:cNvSpPr>
            <a:spLocks noGrp="1"/>
          </p:cNvSpPr>
          <p:nvPr>
            <p:ph type="title"/>
          </p:nvPr>
        </p:nvSpPr>
        <p:spPr>
          <a:xfrm>
            <a:off x="685800" y="381740"/>
            <a:ext cx="10606595" cy="5841507"/>
          </a:xfrm>
        </p:spPr>
        <p:txBody>
          <a:bodyPr>
            <a:normAutofit/>
          </a:bodyPr>
          <a:lstStyle/>
          <a:p>
            <a:r>
              <a:rPr lang="en-US" sz="1200" dirty="0"/>
              <a:t> </a:t>
            </a:r>
            <a:endParaRPr lang="en-IN" sz="1200" dirty="0"/>
          </a:p>
        </p:txBody>
      </p:sp>
      <p:sp>
        <p:nvSpPr>
          <p:cNvPr id="6" name="TextBox 5">
            <a:extLst>
              <a:ext uri="{FF2B5EF4-FFF2-40B4-BE49-F238E27FC236}">
                <a16:creationId xmlns:a16="http://schemas.microsoft.com/office/drawing/2014/main" id="{D3C094A9-15E8-4667-BCC7-22F9191BAE28}"/>
              </a:ext>
            </a:extLst>
          </p:cNvPr>
          <p:cNvSpPr txBox="1"/>
          <p:nvPr/>
        </p:nvSpPr>
        <p:spPr>
          <a:xfrm>
            <a:off x="2809966" y="128285"/>
            <a:ext cx="6020910" cy="646331"/>
          </a:xfrm>
          <a:prstGeom prst="rect">
            <a:avLst/>
          </a:prstGeom>
          <a:noFill/>
        </p:spPr>
        <p:txBody>
          <a:bodyPr wrap="square">
            <a:spAutoFit/>
          </a:bodyPr>
          <a:lstStyle/>
          <a:p>
            <a:r>
              <a:rPr lang="en-IN" dirty="0"/>
              <a:t> </a:t>
            </a:r>
          </a:p>
          <a:p>
            <a:r>
              <a:rPr lang="en-IN" dirty="0"/>
              <a:t>        </a:t>
            </a:r>
          </a:p>
        </p:txBody>
      </p:sp>
      <p:sp>
        <p:nvSpPr>
          <p:cNvPr id="3" name="TextBox 2">
            <a:extLst>
              <a:ext uri="{FF2B5EF4-FFF2-40B4-BE49-F238E27FC236}">
                <a16:creationId xmlns:a16="http://schemas.microsoft.com/office/drawing/2014/main" id="{5D2B1503-E89E-3C7E-38A3-68342D7A0F72}"/>
              </a:ext>
            </a:extLst>
          </p:cNvPr>
          <p:cNvSpPr txBox="1"/>
          <p:nvPr/>
        </p:nvSpPr>
        <p:spPr>
          <a:xfrm>
            <a:off x="327211" y="381741"/>
            <a:ext cx="11551024" cy="6955750"/>
          </a:xfrm>
          <a:prstGeom prst="rect">
            <a:avLst/>
          </a:prstGeom>
          <a:noFill/>
        </p:spPr>
        <p:txBody>
          <a:bodyPr wrap="square" rtlCol="0">
            <a:spAutoFit/>
          </a:bodyPr>
          <a:lstStyle/>
          <a:p>
            <a:r>
              <a:rPr lang="en-IN" b="0" dirty="0">
                <a:solidFill>
                  <a:srgbClr val="D4D4D4"/>
                </a:solidFill>
                <a:effectLst/>
                <a:latin typeface="Consolas" panose="020B0609020204030204" pitchFamily="49" charset="0"/>
              </a:rPr>
              <a:t> </a:t>
            </a:r>
            <a:r>
              <a:rPr lang="en-IN" sz="1600" b="0" dirty="0">
                <a:solidFill>
                  <a:srgbClr val="6A9955"/>
                </a:solidFill>
                <a:effectLst/>
                <a:latin typeface="Consolas" panose="020B0609020204030204" pitchFamily="49" charset="0"/>
              </a:rPr>
              <a:t># define range of skin </a:t>
            </a:r>
            <a:r>
              <a:rPr lang="en-IN" sz="1600" b="0" dirty="0" err="1">
                <a:solidFill>
                  <a:srgbClr val="6A9955"/>
                </a:solidFill>
                <a:effectLst/>
                <a:latin typeface="Consolas" panose="020B0609020204030204" pitchFamily="49" charset="0"/>
              </a:rPr>
              <a:t>color</a:t>
            </a:r>
            <a:r>
              <a:rPr lang="en-IN" sz="1600" b="0" dirty="0">
                <a:solidFill>
                  <a:srgbClr val="6A9955"/>
                </a:solidFill>
                <a:effectLst/>
                <a:latin typeface="Consolas" panose="020B0609020204030204" pitchFamily="49" charset="0"/>
              </a:rPr>
              <a:t> in HSV</a:t>
            </a:r>
            <a:endParaRPr lang="en-IN" sz="1600" b="0" dirty="0">
              <a:solidFill>
                <a:srgbClr val="D4D4D4"/>
              </a:solidFill>
              <a:effectLst/>
              <a:latin typeface="Consolas" panose="020B0609020204030204" pitchFamily="49" charset="0"/>
            </a:endParaRPr>
          </a:p>
          <a:p>
            <a:r>
              <a:rPr lang="en-IN" sz="1600" b="0" dirty="0">
                <a:solidFill>
                  <a:srgbClr val="D4D4D4"/>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lower_skin</a:t>
            </a:r>
            <a:r>
              <a:rPr lang="en-IN" sz="1600" b="0" dirty="0">
                <a:solidFill>
                  <a:srgbClr val="D4D4D4"/>
                </a:solidFill>
                <a:effectLst/>
                <a:latin typeface="Consolas" panose="020B0609020204030204" pitchFamily="49" charset="0"/>
              </a:rPr>
              <a:t> = </a:t>
            </a:r>
            <a:r>
              <a:rPr lang="en-IN" sz="1600" b="0" dirty="0" err="1">
                <a:solidFill>
                  <a:srgbClr val="4EC9B0"/>
                </a:solidFill>
                <a:effectLst/>
                <a:latin typeface="Consolas" panose="020B0609020204030204" pitchFamily="49" charset="0"/>
              </a:rPr>
              <a:t>np</a:t>
            </a:r>
            <a:r>
              <a:rPr lang="en-IN" sz="1600" b="0" dirty="0" err="1">
                <a:solidFill>
                  <a:srgbClr val="D4D4D4"/>
                </a:solidFill>
                <a:effectLst/>
                <a:latin typeface="Consolas" panose="020B0609020204030204" pitchFamily="49" charset="0"/>
              </a:rPr>
              <a:t>.</a:t>
            </a:r>
            <a:r>
              <a:rPr lang="en-IN" sz="1600" b="0" dirty="0" err="1">
                <a:solidFill>
                  <a:srgbClr val="DCDCAA"/>
                </a:solidFill>
                <a:effectLst/>
                <a:latin typeface="Consolas" panose="020B0609020204030204" pitchFamily="49" charset="0"/>
              </a:rPr>
              <a:t>array</a:t>
            </a:r>
            <a:r>
              <a:rPr lang="en-IN" sz="1600" b="0" dirty="0">
                <a:solidFill>
                  <a:srgbClr val="D4D4D4"/>
                </a:solidFill>
                <a:effectLst/>
                <a:latin typeface="Consolas" panose="020B0609020204030204" pitchFamily="49" charset="0"/>
              </a:rPr>
              <a:t>([</a:t>
            </a:r>
            <a:r>
              <a:rPr lang="en-IN" sz="1600" b="0" dirty="0">
                <a:solidFill>
                  <a:srgbClr val="B5CEA8"/>
                </a:solidFill>
                <a:effectLst/>
                <a:latin typeface="Consolas" panose="020B0609020204030204" pitchFamily="49" charset="0"/>
              </a:rPr>
              <a:t>0</a:t>
            </a:r>
            <a:r>
              <a:rPr lang="en-IN" sz="1600" b="0" dirty="0">
                <a:solidFill>
                  <a:srgbClr val="D4D4D4"/>
                </a:solidFill>
                <a:effectLst/>
                <a:latin typeface="Consolas" panose="020B0609020204030204" pitchFamily="49" charset="0"/>
              </a:rPr>
              <a:t>,</a:t>
            </a:r>
            <a:r>
              <a:rPr lang="en-IN" sz="1600" b="0" dirty="0">
                <a:solidFill>
                  <a:srgbClr val="B5CEA8"/>
                </a:solidFill>
                <a:effectLst/>
                <a:latin typeface="Consolas" panose="020B0609020204030204" pitchFamily="49" charset="0"/>
              </a:rPr>
              <a:t>20</a:t>
            </a:r>
            <a:r>
              <a:rPr lang="en-IN" sz="1600" b="0" dirty="0">
                <a:solidFill>
                  <a:srgbClr val="D4D4D4"/>
                </a:solidFill>
                <a:effectLst/>
                <a:latin typeface="Consolas" panose="020B0609020204030204" pitchFamily="49" charset="0"/>
              </a:rPr>
              <a:t>,</a:t>
            </a:r>
            <a:r>
              <a:rPr lang="en-IN" sz="1600" b="0" dirty="0">
                <a:solidFill>
                  <a:srgbClr val="B5CEA8"/>
                </a:solidFill>
                <a:effectLst/>
                <a:latin typeface="Consolas" panose="020B0609020204030204" pitchFamily="49" charset="0"/>
              </a:rPr>
              <a:t>70</a:t>
            </a:r>
            <a:r>
              <a:rPr lang="en-IN" sz="1600" b="0" dirty="0">
                <a:solidFill>
                  <a:srgbClr val="D4D4D4"/>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dtype</a:t>
            </a:r>
            <a:r>
              <a:rPr lang="en-IN" sz="1600" b="0" dirty="0">
                <a:solidFill>
                  <a:srgbClr val="D4D4D4"/>
                </a:solidFill>
                <a:effectLst/>
                <a:latin typeface="Consolas" panose="020B0609020204030204" pitchFamily="49" charset="0"/>
              </a:rPr>
              <a:t>=</a:t>
            </a:r>
            <a:r>
              <a:rPr lang="en-IN" sz="1600" b="0" dirty="0">
                <a:solidFill>
                  <a:srgbClr val="4EC9B0"/>
                </a:solidFill>
                <a:effectLst/>
                <a:latin typeface="Consolas" panose="020B0609020204030204" pitchFamily="49" charset="0"/>
              </a:rPr>
              <a:t>np</a:t>
            </a:r>
            <a:r>
              <a:rPr lang="en-IN" sz="1600" b="0" dirty="0">
                <a:solidFill>
                  <a:srgbClr val="D4D4D4"/>
                </a:solidFill>
                <a:effectLst/>
                <a:latin typeface="Consolas" panose="020B0609020204030204" pitchFamily="49" charset="0"/>
              </a:rPr>
              <a:t>.</a:t>
            </a:r>
            <a:r>
              <a:rPr lang="en-IN" sz="1600" b="0" dirty="0">
                <a:solidFill>
                  <a:srgbClr val="9CDCFE"/>
                </a:solidFill>
                <a:effectLst/>
                <a:latin typeface="Consolas" panose="020B0609020204030204" pitchFamily="49" charset="0"/>
              </a:rPr>
              <a:t>uint8</a:t>
            </a:r>
            <a:r>
              <a:rPr lang="en-IN" sz="1600" b="0" dirty="0">
                <a:solidFill>
                  <a:srgbClr val="D4D4D4"/>
                </a:solidFill>
                <a:effectLst/>
                <a:latin typeface="Consolas" panose="020B0609020204030204" pitchFamily="49" charset="0"/>
              </a:rPr>
              <a:t>)</a:t>
            </a:r>
          </a:p>
          <a:p>
            <a:r>
              <a:rPr lang="en-IN" sz="1600" b="0" dirty="0">
                <a:solidFill>
                  <a:srgbClr val="D4D4D4"/>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upper_skin</a:t>
            </a:r>
            <a:r>
              <a:rPr lang="en-IN" sz="1600" b="0" dirty="0">
                <a:solidFill>
                  <a:srgbClr val="D4D4D4"/>
                </a:solidFill>
                <a:effectLst/>
                <a:latin typeface="Consolas" panose="020B0609020204030204" pitchFamily="49" charset="0"/>
              </a:rPr>
              <a:t> = </a:t>
            </a:r>
            <a:r>
              <a:rPr lang="en-IN" sz="1600" b="0" dirty="0" err="1">
                <a:solidFill>
                  <a:srgbClr val="4EC9B0"/>
                </a:solidFill>
                <a:effectLst/>
                <a:latin typeface="Consolas" panose="020B0609020204030204" pitchFamily="49" charset="0"/>
              </a:rPr>
              <a:t>np</a:t>
            </a:r>
            <a:r>
              <a:rPr lang="en-IN" sz="1600" b="0" dirty="0" err="1">
                <a:solidFill>
                  <a:srgbClr val="D4D4D4"/>
                </a:solidFill>
                <a:effectLst/>
                <a:latin typeface="Consolas" panose="020B0609020204030204" pitchFamily="49" charset="0"/>
              </a:rPr>
              <a:t>.</a:t>
            </a:r>
            <a:r>
              <a:rPr lang="en-IN" sz="1600" b="0" dirty="0" err="1">
                <a:solidFill>
                  <a:srgbClr val="DCDCAA"/>
                </a:solidFill>
                <a:effectLst/>
                <a:latin typeface="Consolas" panose="020B0609020204030204" pitchFamily="49" charset="0"/>
              </a:rPr>
              <a:t>array</a:t>
            </a:r>
            <a:r>
              <a:rPr lang="en-IN" sz="1600" b="0" dirty="0">
                <a:solidFill>
                  <a:srgbClr val="D4D4D4"/>
                </a:solidFill>
                <a:effectLst/>
                <a:latin typeface="Consolas" panose="020B0609020204030204" pitchFamily="49" charset="0"/>
              </a:rPr>
              <a:t>([</a:t>
            </a:r>
            <a:r>
              <a:rPr lang="en-IN" sz="1600" b="0" dirty="0">
                <a:solidFill>
                  <a:srgbClr val="B5CEA8"/>
                </a:solidFill>
                <a:effectLst/>
                <a:latin typeface="Consolas" panose="020B0609020204030204" pitchFamily="49" charset="0"/>
              </a:rPr>
              <a:t>20</a:t>
            </a:r>
            <a:r>
              <a:rPr lang="en-IN" sz="1600" b="0" dirty="0">
                <a:solidFill>
                  <a:srgbClr val="D4D4D4"/>
                </a:solidFill>
                <a:effectLst/>
                <a:latin typeface="Consolas" panose="020B0609020204030204" pitchFamily="49" charset="0"/>
              </a:rPr>
              <a:t>,</a:t>
            </a:r>
            <a:r>
              <a:rPr lang="en-IN" sz="1600" b="0" dirty="0">
                <a:solidFill>
                  <a:srgbClr val="B5CEA8"/>
                </a:solidFill>
                <a:effectLst/>
                <a:latin typeface="Consolas" panose="020B0609020204030204" pitchFamily="49" charset="0"/>
              </a:rPr>
              <a:t>255</a:t>
            </a:r>
            <a:r>
              <a:rPr lang="en-IN" sz="1600" b="0" dirty="0">
                <a:solidFill>
                  <a:srgbClr val="D4D4D4"/>
                </a:solidFill>
                <a:effectLst/>
                <a:latin typeface="Consolas" panose="020B0609020204030204" pitchFamily="49" charset="0"/>
              </a:rPr>
              <a:t>,</a:t>
            </a:r>
            <a:r>
              <a:rPr lang="en-IN" sz="1600" b="0" dirty="0">
                <a:solidFill>
                  <a:srgbClr val="B5CEA8"/>
                </a:solidFill>
                <a:effectLst/>
                <a:latin typeface="Consolas" panose="020B0609020204030204" pitchFamily="49" charset="0"/>
              </a:rPr>
              <a:t>255</a:t>
            </a:r>
            <a:r>
              <a:rPr lang="en-IN" sz="1600" b="0" dirty="0">
                <a:solidFill>
                  <a:srgbClr val="D4D4D4"/>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dtype</a:t>
            </a:r>
            <a:r>
              <a:rPr lang="en-IN" sz="1600" b="0" dirty="0">
                <a:solidFill>
                  <a:srgbClr val="D4D4D4"/>
                </a:solidFill>
                <a:effectLst/>
                <a:latin typeface="Consolas" panose="020B0609020204030204" pitchFamily="49" charset="0"/>
              </a:rPr>
              <a:t>=</a:t>
            </a:r>
            <a:r>
              <a:rPr lang="en-IN" sz="1600" b="0" dirty="0">
                <a:solidFill>
                  <a:srgbClr val="4EC9B0"/>
                </a:solidFill>
                <a:effectLst/>
                <a:latin typeface="Consolas" panose="020B0609020204030204" pitchFamily="49" charset="0"/>
              </a:rPr>
              <a:t>np</a:t>
            </a:r>
            <a:r>
              <a:rPr lang="en-IN" sz="1600" b="0" dirty="0">
                <a:solidFill>
                  <a:srgbClr val="D4D4D4"/>
                </a:solidFill>
                <a:effectLst/>
                <a:latin typeface="Consolas" panose="020B0609020204030204" pitchFamily="49" charset="0"/>
              </a:rPr>
              <a:t>.</a:t>
            </a:r>
            <a:r>
              <a:rPr lang="en-IN" sz="1600" b="0" dirty="0">
                <a:solidFill>
                  <a:srgbClr val="9CDCFE"/>
                </a:solidFill>
                <a:effectLst/>
                <a:latin typeface="Consolas" panose="020B0609020204030204" pitchFamily="49" charset="0"/>
              </a:rPr>
              <a:t>uint8</a:t>
            </a:r>
            <a:r>
              <a:rPr lang="en-IN" sz="1600" b="0" dirty="0">
                <a:solidFill>
                  <a:srgbClr val="D4D4D4"/>
                </a:solidFill>
                <a:effectLst/>
                <a:latin typeface="Consolas" panose="020B0609020204030204" pitchFamily="49" charset="0"/>
              </a:rPr>
              <a:t>)</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r>
              <a:rPr lang="en-IN" sz="1600" b="0" dirty="0">
                <a:solidFill>
                  <a:srgbClr val="6A9955"/>
                </a:solidFill>
                <a:effectLst/>
                <a:latin typeface="Consolas" panose="020B0609020204030204" pitchFamily="49" charset="0"/>
              </a:rPr>
              <a:t>#extract skin </a:t>
            </a:r>
            <a:r>
              <a:rPr lang="en-IN" sz="1600" b="0" dirty="0" err="1">
                <a:solidFill>
                  <a:srgbClr val="6A9955"/>
                </a:solidFill>
                <a:effectLst/>
                <a:latin typeface="Consolas" panose="020B0609020204030204" pitchFamily="49" charset="0"/>
              </a:rPr>
              <a:t>colur</a:t>
            </a:r>
            <a:r>
              <a:rPr lang="en-IN" sz="1600" b="0" dirty="0">
                <a:solidFill>
                  <a:srgbClr val="6A9955"/>
                </a:solidFill>
                <a:effectLst/>
                <a:latin typeface="Consolas" panose="020B0609020204030204" pitchFamily="49" charset="0"/>
              </a:rPr>
              <a:t> </a:t>
            </a:r>
            <a:r>
              <a:rPr lang="en-IN" sz="1600" b="0" dirty="0" err="1">
                <a:solidFill>
                  <a:srgbClr val="6A9955"/>
                </a:solidFill>
                <a:effectLst/>
                <a:latin typeface="Consolas" panose="020B0609020204030204" pitchFamily="49" charset="0"/>
              </a:rPr>
              <a:t>imagw</a:t>
            </a:r>
            <a:r>
              <a:rPr lang="en-IN" sz="1600" b="0" dirty="0">
                <a:solidFill>
                  <a:srgbClr val="6A9955"/>
                </a:solidFill>
                <a:effectLst/>
                <a:latin typeface="Consolas" panose="020B0609020204030204" pitchFamily="49" charset="0"/>
              </a:rPr>
              <a:t>  </a:t>
            </a:r>
            <a:endParaRPr lang="en-IN" sz="1600" b="0" dirty="0">
              <a:solidFill>
                <a:srgbClr val="D4D4D4"/>
              </a:solidFill>
              <a:effectLst/>
              <a:latin typeface="Consolas" panose="020B0609020204030204" pitchFamily="49" charset="0"/>
            </a:endParaRPr>
          </a:p>
          <a:p>
            <a:r>
              <a:rPr lang="en-IN" sz="1600" b="0" dirty="0">
                <a:solidFill>
                  <a:srgbClr val="D4D4D4"/>
                </a:solidFill>
                <a:effectLst/>
                <a:latin typeface="Consolas" panose="020B0609020204030204" pitchFamily="49" charset="0"/>
              </a:rPr>
              <a:t>        </a:t>
            </a:r>
            <a:r>
              <a:rPr lang="en-IN" sz="1600" b="0" dirty="0">
                <a:solidFill>
                  <a:srgbClr val="9CDCFE"/>
                </a:solidFill>
                <a:effectLst/>
                <a:latin typeface="Consolas" panose="020B0609020204030204" pitchFamily="49" charset="0"/>
              </a:rPr>
              <a:t>mask</a:t>
            </a:r>
            <a:r>
              <a:rPr lang="en-IN" sz="1600" b="0" dirty="0">
                <a:solidFill>
                  <a:srgbClr val="D4D4D4"/>
                </a:solidFill>
                <a:effectLst/>
                <a:latin typeface="Consolas" panose="020B0609020204030204" pitchFamily="49" charset="0"/>
              </a:rPr>
              <a:t> = </a:t>
            </a:r>
            <a:r>
              <a:rPr lang="en-IN" sz="1600" b="0" dirty="0">
                <a:solidFill>
                  <a:srgbClr val="4EC9B0"/>
                </a:solidFill>
                <a:effectLst/>
                <a:latin typeface="Consolas" panose="020B0609020204030204" pitchFamily="49" charset="0"/>
              </a:rPr>
              <a:t>cv2</a:t>
            </a:r>
            <a:r>
              <a:rPr lang="en-IN" sz="1600" b="0" dirty="0">
                <a:solidFill>
                  <a:srgbClr val="D4D4D4"/>
                </a:solidFill>
                <a:effectLst/>
                <a:latin typeface="Consolas" panose="020B0609020204030204" pitchFamily="49" charset="0"/>
              </a:rPr>
              <a:t>.</a:t>
            </a:r>
            <a:r>
              <a:rPr lang="en-IN" sz="1600" b="0" dirty="0">
                <a:solidFill>
                  <a:srgbClr val="DCDCAA"/>
                </a:solidFill>
                <a:effectLst/>
                <a:latin typeface="Consolas" panose="020B0609020204030204" pitchFamily="49" charset="0"/>
              </a:rPr>
              <a:t>inRange</a:t>
            </a:r>
            <a:r>
              <a:rPr lang="en-IN" sz="1600" b="0" dirty="0">
                <a:solidFill>
                  <a:srgbClr val="D4D4D4"/>
                </a:solidFill>
                <a:effectLst/>
                <a:latin typeface="Consolas" panose="020B0609020204030204" pitchFamily="49" charset="0"/>
              </a:rPr>
              <a:t>(</a:t>
            </a:r>
            <a:r>
              <a:rPr lang="en-IN" sz="1600" b="0" dirty="0" err="1">
                <a:solidFill>
                  <a:srgbClr val="9CDCFE"/>
                </a:solidFill>
                <a:effectLst/>
                <a:latin typeface="Consolas" panose="020B0609020204030204" pitchFamily="49" charset="0"/>
              </a:rPr>
              <a:t>hsv</a:t>
            </a:r>
            <a:r>
              <a:rPr lang="en-IN" sz="1600" b="0" dirty="0">
                <a:solidFill>
                  <a:srgbClr val="D4D4D4"/>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lower_skin</a:t>
            </a:r>
            <a:r>
              <a:rPr lang="en-IN" sz="1600" b="0" dirty="0">
                <a:solidFill>
                  <a:srgbClr val="D4D4D4"/>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upper_skin</a:t>
            </a:r>
            <a:r>
              <a:rPr lang="en-IN" sz="1600" b="0" dirty="0">
                <a:solidFill>
                  <a:srgbClr val="D4D4D4"/>
                </a:solidFill>
                <a:effectLst/>
                <a:latin typeface="Consolas" panose="020B0609020204030204" pitchFamily="49" charset="0"/>
              </a:rPr>
              <a:t>)</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r>
              <a:rPr lang="en-IN" sz="1600" b="0" dirty="0">
                <a:solidFill>
                  <a:srgbClr val="6A9955"/>
                </a:solidFill>
                <a:effectLst/>
                <a:latin typeface="Consolas" panose="020B0609020204030204" pitchFamily="49" charset="0"/>
              </a:rPr>
              <a:t>#extrapolate the hand to fill dark spots within</a:t>
            </a:r>
            <a:endParaRPr lang="en-IN" sz="1600" b="0" dirty="0">
              <a:solidFill>
                <a:srgbClr val="D4D4D4"/>
              </a:solidFill>
              <a:effectLst/>
              <a:latin typeface="Consolas" panose="020B0609020204030204" pitchFamily="49" charset="0"/>
            </a:endParaRPr>
          </a:p>
          <a:p>
            <a:r>
              <a:rPr lang="en-IN" sz="1600" b="0" dirty="0">
                <a:solidFill>
                  <a:srgbClr val="D4D4D4"/>
                </a:solidFill>
                <a:effectLst/>
                <a:latin typeface="Consolas" panose="020B0609020204030204" pitchFamily="49" charset="0"/>
              </a:rPr>
              <a:t>        </a:t>
            </a:r>
            <a:r>
              <a:rPr lang="en-IN" sz="1600" b="0" dirty="0">
                <a:solidFill>
                  <a:srgbClr val="9CDCFE"/>
                </a:solidFill>
                <a:effectLst/>
                <a:latin typeface="Consolas" panose="020B0609020204030204" pitchFamily="49" charset="0"/>
              </a:rPr>
              <a:t>mask</a:t>
            </a:r>
            <a:r>
              <a:rPr lang="en-IN" sz="1600" b="0" dirty="0">
                <a:solidFill>
                  <a:srgbClr val="D4D4D4"/>
                </a:solidFill>
                <a:effectLst/>
                <a:latin typeface="Consolas" panose="020B0609020204030204" pitchFamily="49" charset="0"/>
              </a:rPr>
              <a:t> = </a:t>
            </a:r>
            <a:r>
              <a:rPr lang="en-IN" sz="1600" b="0" dirty="0">
                <a:solidFill>
                  <a:srgbClr val="4EC9B0"/>
                </a:solidFill>
                <a:effectLst/>
                <a:latin typeface="Consolas" panose="020B0609020204030204" pitchFamily="49" charset="0"/>
              </a:rPr>
              <a:t>cv2</a:t>
            </a:r>
            <a:r>
              <a:rPr lang="en-IN" sz="1600" b="0" dirty="0">
                <a:solidFill>
                  <a:srgbClr val="D4D4D4"/>
                </a:solidFill>
                <a:effectLst/>
                <a:latin typeface="Consolas" panose="020B0609020204030204" pitchFamily="49" charset="0"/>
              </a:rPr>
              <a:t>.</a:t>
            </a:r>
            <a:r>
              <a:rPr lang="en-IN" sz="1600" b="0" dirty="0">
                <a:solidFill>
                  <a:srgbClr val="DCDCAA"/>
                </a:solidFill>
                <a:effectLst/>
                <a:latin typeface="Consolas" panose="020B0609020204030204" pitchFamily="49" charset="0"/>
              </a:rPr>
              <a:t>dilate</a:t>
            </a:r>
            <a:r>
              <a:rPr lang="en-IN" sz="1600" b="0" dirty="0">
                <a:solidFill>
                  <a:srgbClr val="D4D4D4"/>
                </a:solidFill>
                <a:effectLst/>
                <a:latin typeface="Consolas" panose="020B0609020204030204" pitchFamily="49" charset="0"/>
              </a:rPr>
              <a:t>(</a:t>
            </a:r>
            <a:r>
              <a:rPr lang="en-IN" sz="1600" b="0" dirty="0" err="1">
                <a:solidFill>
                  <a:srgbClr val="9CDCFE"/>
                </a:solidFill>
                <a:effectLst/>
                <a:latin typeface="Consolas" panose="020B0609020204030204" pitchFamily="49" charset="0"/>
              </a:rPr>
              <a:t>mask</a:t>
            </a:r>
            <a:r>
              <a:rPr lang="en-IN" sz="1600" b="0" dirty="0" err="1">
                <a:solidFill>
                  <a:srgbClr val="D4D4D4"/>
                </a:solidFill>
                <a:effectLst/>
                <a:latin typeface="Consolas" panose="020B0609020204030204" pitchFamily="49" charset="0"/>
              </a:rPr>
              <a:t>,</a:t>
            </a:r>
            <a:r>
              <a:rPr lang="en-IN" sz="1600" b="0" dirty="0" err="1">
                <a:solidFill>
                  <a:srgbClr val="9CDCFE"/>
                </a:solidFill>
                <a:effectLst/>
                <a:latin typeface="Consolas" panose="020B0609020204030204" pitchFamily="49" charset="0"/>
              </a:rPr>
              <a:t>kernel</a:t>
            </a:r>
            <a:r>
              <a:rPr lang="en-IN" sz="1600" b="0" dirty="0" err="1">
                <a:solidFill>
                  <a:srgbClr val="D4D4D4"/>
                </a:solidFill>
                <a:effectLst/>
                <a:latin typeface="Consolas" panose="020B0609020204030204" pitchFamily="49" charset="0"/>
              </a:rPr>
              <a:t>,</a:t>
            </a:r>
            <a:r>
              <a:rPr lang="en-IN" sz="1600" b="0" dirty="0" err="1">
                <a:solidFill>
                  <a:srgbClr val="9CDCFE"/>
                </a:solidFill>
                <a:effectLst/>
                <a:latin typeface="Consolas" panose="020B0609020204030204" pitchFamily="49" charset="0"/>
              </a:rPr>
              <a:t>iterations</a:t>
            </a:r>
            <a:r>
              <a:rPr lang="en-IN" sz="1600" b="0" dirty="0">
                <a:solidFill>
                  <a:srgbClr val="D4D4D4"/>
                </a:solidFill>
                <a:effectLst/>
                <a:latin typeface="Consolas" panose="020B0609020204030204" pitchFamily="49" charset="0"/>
              </a:rPr>
              <a:t> = </a:t>
            </a:r>
            <a:r>
              <a:rPr lang="en-IN" sz="1600" b="0" dirty="0">
                <a:solidFill>
                  <a:srgbClr val="B5CEA8"/>
                </a:solidFill>
                <a:effectLst/>
                <a:latin typeface="Consolas" panose="020B0609020204030204" pitchFamily="49" charset="0"/>
              </a:rPr>
              <a:t>4</a:t>
            </a:r>
            <a:r>
              <a:rPr lang="en-IN" sz="1600" b="0" dirty="0">
                <a:solidFill>
                  <a:srgbClr val="D4D4D4"/>
                </a:solidFill>
                <a:effectLst/>
                <a:latin typeface="Consolas" panose="020B0609020204030204" pitchFamily="49" charset="0"/>
              </a:rPr>
              <a:t>)</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r>
              <a:rPr lang="en-IN" sz="1600" b="0" dirty="0">
                <a:solidFill>
                  <a:srgbClr val="6A9955"/>
                </a:solidFill>
                <a:effectLst/>
                <a:latin typeface="Consolas" panose="020B0609020204030204" pitchFamily="49" charset="0"/>
              </a:rPr>
              <a:t>#blur the image</a:t>
            </a:r>
            <a:endParaRPr lang="en-IN" sz="1600" b="0" dirty="0">
              <a:solidFill>
                <a:srgbClr val="D4D4D4"/>
              </a:solidFill>
              <a:effectLst/>
              <a:latin typeface="Consolas" panose="020B0609020204030204" pitchFamily="49" charset="0"/>
            </a:endParaRPr>
          </a:p>
          <a:p>
            <a:r>
              <a:rPr lang="en-IN" sz="1600" b="0" dirty="0">
                <a:solidFill>
                  <a:srgbClr val="D4D4D4"/>
                </a:solidFill>
                <a:effectLst/>
                <a:latin typeface="Consolas" panose="020B0609020204030204" pitchFamily="49" charset="0"/>
              </a:rPr>
              <a:t>        </a:t>
            </a:r>
            <a:r>
              <a:rPr lang="en-IN" sz="1600" b="0" dirty="0">
                <a:solidFill>
                  <a:srgbClr val="9CDCFE"/>
                </a:solidFill>
                <a:effectLst/>
                <a:latin typeface="Consolas" panose="020B0609020204030204" pitchFamily="49" charset="0"/>
              </a:rPr>
              <a:t>mask</a:t>
            </a:r>
            <a:r>
              <a:rPr lang="en-IN" sz="1600" b="0" dirty="0">
                <a:solidFill>
                  <a:srgbClr val="D4D4D4"/>
                </a:solidFill>
                <a:effectLst/>
                <a:latin typeface="Consolas" panose="020B0609020204030204" pitchFamily="49" charset="0"/>
              </a:rPr>
              <a:t> = </a:t>
            </a:r>
            <a:r>
              <a:rPr lang="en-IN" sz="1600" b="0" dirty="0">
                <a:solidFill>
                  <a:srgbClr val="4EC9B0"/>
                </a:solidFill>
                <a:effectLst/>
                <a:latin typeface="Consolas" panose="020B0609020204030204" pitchFamily="49" charset="0"/>
              </a:rPr>
              <a:t>cv2</a:t>
            </a:r>
            <a:r>
              <a:rPr lang="en-IN" sz="1600" b="0" dirty="0">
                <a:solidFill>
                  <a:srgbClr val="D4D4D4"/>
                </a:solidFill>
                <a:effectLst/>
                <a:latin typeface="Consolas" panose="020B0609020204030204" pitchFamily="49" charset="0"/>
              </a:rPr>
              <a:t>.</a:t>
            </a:r>
            <a:r>
              <a:rPr lang="en-IN" sz="1600" b="0" dirty="0">
                <a:solidFill>
                  <a:srgbClr val="DCDCAA"/>
                </a:solidFill>
                <a:effectLst/>
                <a:latin typeface="Consolas" panose="020B0609020204030204" pitchFamily="49" charset="0"/>
              </a:rPr>
              <a:t>GaussianBlur</a:t>
            </a:r>
            <a:r>
              <a:rPr lang="en-IN" sz="1600" b="0" dirty="0">
                <a:solidFill>
                  <a:srgbClr val="D4D4D4"/>
                </a:solidFill>
                <a:effectLst/>
                <a:latin typeface="Consolas" panose="020B0609020204030204" pitchFamily="49" charset="0"/>
              </a:rPr>
              <a:t>(</a:t>
            </a:r>
            <a:r>
              <a:rPr lang="en-IN" sz="1600" b="0" dirty="0">
                <a:solidFill>
                  <a:srgbClr val="9CDCFE"/>
                </a:solidFill>
                <a:effectLst/>
                <a:latin typeface="Consolas" panose="020B0609020204030204" pitchFamily="49" charset="0"/>
              </a:rPr>
              <a:t>mask</a:t>
            </a:r>
            <a:r>
              <a:rPr lang="en-IN" sz="1600" b="0" dirty="0">
                <a:solidFill>
                  <a:srgbClr val="D4D4D4"/>
                </a:solidFill>
                <a:effectLst/>
                <a:latin typeface="Consolas" panose="020B0609020204030204" pitchFamily="49" charset="0"/>
              </a:rPr>
              <a:t>,(</a:t>
            </a:r>
            <a:r>
              <a:rPr lang="en-IN" sz="1600" b="0" dirty="0">
                <a:solidFill>
                  <a:srgbClr val="B5CEA8"/>
                </a:solidFill>
                <a:effectLst/>
                <a:latin typeface="Consolas" panose="020B0609020204030204" pitchFamily="49" charset="0"/>
              </a:rPr>
              <a:t>5</a:t>
            </a:r>
            <a:r>
              <a:rPr lang="en-IN" sz="1600" b="0" dirty="0">
                <a:solidFill>
                  <a:srgbClr val="D4D4D4"/>
                </a:solidFill>
                <a:effectLst/>
                <a:latin typeface="Consolas" panose="020B0609020204030204" pitchFamily="49" charset="0"/>
              </a:rPr>
              <a:t>,</a:t>
            </a:r>
            <a:r>
              <a:rPr lang="en-IN" sz="1600" b="0" dirty="0">
                <a:solidFill>
                  <a:srgbClr val="B5CEA8"/>
                </a:solidFill>
                <a:effectLst/>
                <a:latin typeface="Consolas" panose="020B0609020204030204" pitchFamily="49" charset="0"/>
              </a:rPr>
              <a:t>5</a:t>
            </a:r>
            <a:r>
              <a:rPr lang="en-IN" sz="1600" b="0" dirty="0">
                <a:solidFill>
                  <a:srgbClr val="D4D4D4"/>
                </a:solidFill>
                <a:effectLst/>
                <a:latin typeface="Consolas" panose="020B0609020204030204" pitchFamily="49" charset="0"/>
              </a:rPr>
              <a:t>),</a:t>
            </a:r>
            <a:r>
              <a:rPr lang="en-IN" sz="1600" b="0" dirty="0">
                <a:solidFill>
                  <a:srgbClr val="B5CEA8"/>
                </a:solidFill>
                <a:effectLst/>
                <a:latin typeface="Consolas" panose="020B0609020204030204" pitchFamily="49" charset="0"/>
              </a:rPr>
              <a:t>100</a:t>
            </a:r>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r>
              <a:rPr lang="en-IN" sz="1600" b="0" dirty="0">
                <a:solidFill>
                  <a:srgbClr val="6A9955"/>
                </a:solidFill>
                <a:effectLst/>
                <a:latin typeface="Consolas" panose="020B0609020204030204" pitchFamily="49" charset="0"/>
              </a:rPr>
              <a:t>#find contours</a:t>
            </a:r>
            <a:endParaRPr lang="en-IN" sz="1600" b="0" dirty="0">
              <a:solidFill>
                <a:srgbClr val="D4D4D4"/>
              </a:solidFill>
              <a:effectLst/>
              <a:latin typeface="Consolas" panose="020B0609020204030204" pitchFamily="49" charset="0"/>
            </a:endParaRPr>
          </a:p>
          <a:p>
            <a:r>
              <a:rPr lang="en-IN" sz="1600" b="0" dirty="0">
                <a:solidFill>
                  <a:srgbClr val="D4D4D4"/>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contours</a:t>
            </a:r>
            <a:r>
              <a:rPr lang="en-IN" sz="1600" b="0" dirty="0" err="1">
                <a:solidFill>
                  <a:srgbClr val="D4D4D4"/>
                </a:solidFill>
                <a:effectLst/>
                <a:latin typeface="Consolas" panose="020B0609020204030204" pitchFamily="49" charset="0"/>
              </a:rPr>
              <a:t>,</a:t>
            </a:r>
            <a:r>
              <a:rPr lang="en-IN" sz="1600" b="0" dirty="0" err="1">
                <a:solidFill>
                  <a:srgbClr val="9CDCFE"/>
                </a:solidFill>
                <a:effectLst/>
                <a:latin typeface="Consolas" panose="020B0609020204030204" pitchFamily="49" charset="0"/>
              </a:rPr>
              <a:t>hierarchy</a:t>
            </a:r>
            <a:r>
              <a:rPr lang="en-IN" sz="1600" b="0" dirty="0">
                <a:solidFill>
                  <a:srgbClr val="D4D4D4"/>
                </a:solidFill>
                <a:effectLst/>
                <a:latin typeface="Consolas" panose="020B0609020204030204" pitchFamily="49" charset="0"/>
              </a:rPr>
              <a:t>= </a:t>
            </a:r>
            <a:r>
              <a:rPr lang="en-IN" sz="1600" b="0" dirty="0">
                <a:solidFill>
                  <a:srgbClr val="4EC9B0"/>
                </a:solidFill>
                <a:effectLst/>
                <a:latin typeface="Consolas" panose="020B0609020204030204" pitchFamily="49" charset="0"/>
              </a:rPr>
              <a:t>cv2</a:t>
            </a:r>
            <a:r>
              <a:rPr lang="en-IN" sz="1600" b="0" dirty="0">
                <a:solidFill>
                  <a:srgbClr val="D4D4D4"/>
                </a:solidFill>
                <a:effectLst/>
                <a:latin typeface="Consolas" panose="020B0609020204030204" pitchFamily="49" charset="0"/>
              </a:rPr>
              <a:t>.</a:t>
            </a:r>
            <a:r>
              <a:rPr lang="en-IN" sz="1600" b="0" dirty="0">
                <a:solidFill>
                  <a:srgbClr val="DCDCAA"/>
                </a:solidFill>
                <a:effectLst/>
                <a:latin typeface="Consolas" panose="020B0609020204030204" pitchFamily="49" charset="0"/>
              </a:rPr>
              <a:t>findContours</a:t>
            </a:r>
            <a:r>
              <a:rPr lang="en-IN" sz="1600" b="0" dirty="0">
                <a:solidFill>
                  <a:srgbClr val="D4D4D4"/>
                </a:solidFill>
                <a:effectLst/>
                <a:latin typeface="Consolas" panose="020B0609020204030204" pitchFamily="49" charset="0"/>
              </a:rPr>
              <a:t>(</a:t>
            </a:r>
            <a:r>
              <a:rPr lang="en-IN" sz="1600" b="0" dirty="0">
                <a:solidFill>
                  <a:srgbClr val="9CDCFE"/>
                </a:solidFill>
                <a:effectLst/>
                <a:latin typeface="Consolas" panose="020B0609020204030204" pitchFamily="49" charset="0"/>
              </a:rPr>
              <a:t>mask</a:t>
            </a:r>
            <a:r>
              <a:rPr lang="en-IN" sz="1600" b="0" dirty="0">
                <a:solidFill>
                  <a:srgbClr val="D4D4D4"/>
                </a:solidFill>
                <a:effectLst/>
                <a:latin typeface="Consolas" panose="020B0609020204030204" pitchFamily="49" charset="0"/>
              </a:rPr>
              <a:t>,</a:t>
            </a:r>
            <a:r>
              <a:rPr lang="en-IN" sz="1600" b="0" dirty="0">
                <a:solidFill>
                  <a:srgbClr val="4EC9B0"/>
                </a:solidFill>
                <a:effectLst/>
                <a:latin typeface="Consolas" panose="020B0609020204030204" pitchFamily="49" charset="0"/>
              </a:rPr>
              <a:t>cv2</a:t>
            </a:r>
            <a:r>
              <a:rPr lang="en-IN" sz="1600" b="0" dirty="0">
                <a:solidFill>
                  <a:srgbClr val="D4D4D4"/>
                </a:solidFill>
                <a:effectLst/>
                <a:latin typeface="Consolas" panose="020B0609020204030204" pitchFamily="49" charset="0"/>
              </a:rPr>
              <a:t>.</a:t>
            </a:r>
            <a:r>
              <a:rPr lang="en-IN" sz="1600" b="0" dirty="0">
                <a:solidFill>
                  <a:srgbClr val="9CDCFE"/>
                </a:solidFill>
                <a:effectLst/>
                <a:latin typeface="Consolas" panose="020B0609020204030204" pitchFamily="49" charset="0"/>
              </a:rPr>
              <a:t>RETR_TREE</a:t>
            </a:r>
            <a:r>
              <a:rPr lang="en-IN" sz="1600" b="0" dirty="0">
                <a:solidFill>
                  <a:srgbClr val="D4D4D4"/>
                </a:solidFill>
                <a:effectLst/>
                <a:latin typeface="Consolas" panose="020B0609020204030204" pitchFamily="49" charset="0"/>
              </a:rPr>
              <a:t>,</a:t>
            </a:r>
            <a:r>
              <a:rPr lang="en-IN" sz="1600" b="0" dirty="0">
                <a:solidFill>
                  <a:srgbClr val="4EC9B0"/>
                </a:solidFill>
                <a:effectLst/>
                <a:latin typeface="Consolas" panose="020B0609020204030204" pitchFamily="49" charset="0"/>
              </a:rPr>
              <a:t>cv2</a:t>
            </a:r>
            <a:r>
              <a:rPr lang="en-IN" sz="1600" b="0" dirty="0">
                <a:solidFill>
                  <a:srgbClr val="D4D4D4"/>
                </a:solidFill>
                <a:effectLst/>
                <a:latin typeface="Consolas" panose="020B0609020204030204" pitchFamily="49" charset="0"/>
              </a:rPr>
              <a:t>.</a:t>
            </a:r>
            <a:r>
              <a:rPr lang="en-IN" sz="1600" b="0" dirty="0">
                <a:solidFill>
                  <a:srgbClr val="9CDCFE"/>
                </a:solidFill>
                <a:effectLst/>
                <a:latin typeface="Consolas" panose="020B0609020204030204" pitchFamily="49" charset="0"/>
              </a:rPr>
              <a:t>CHAIN_APPROX_SIMPLE</a:t>
            </a:r>
            <a:r>
              <a:rPr lang="en-IN" sz="1600" b="0" dirty="0">
                <a:solidFill>
                  <a:srgbClr val="D4D4D4"/>
                </a:solidFill>
                <a:effectLst/>
                <a:latin typeface="Consolas" panose="020B0609020204030204" pitchFamily="49" charset="0"/>
              </a:rPr>
              <a:t>)</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r>
              <a:rPr lang="en-IN" sz="1600" b="0" dirty="0">
                <a:solidFill>
                  <a:srgbClr val="6A9955"/>
                </a:solidFill>
                <a:effectLst/>
                <a:latin typeface="Consolas" panose="020B0609020204030204" pitchFamily="49" charset="0"/>
              </a:rPr>
              <a:t>#find contour of max area(hand)</a:t>
            </a:r>
            <a:endParaRPr lang="en-IN" sz="1600" b="0" dirty="0">
              <a:solidFill>
                <a:srgbClr val="D4D4D4"/>
              </a:solidFill>
              <a:effectLst/>
              <a:latin typeface="Consolas" panose="020B0609020204030204" pitchFamily="49" charset="0"/>
            </a:endParaRPr>
          </a:p>
          <a:p>
            <a:r>
              <a:rPr lang="en-IN" sz="1600" b="0" dirty="0">
                <a:solidFill>
                  <a:srgbClr val="D4D4D4"/>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cnt</a:t>
            </a:r>
            <a:r>
              <a:rPr lang="en-IN" sz="1600" b="0" dirty="0">
                <a:solidFill>
                  <a:srgbClr val="D4D4D4"/>
                </a:solidFill>
                <a:effectLst/>
                <a:latin typeface="Consolas" panose="020B0609020204030204" pitchFamily="49" charset="0"/>
              </a:rPr>
              <a:t> = </a:t>
            </a:r>
            <a:r>
              <a:rPr lang="en-IN" sz="1600" b="0" dirty="0">
                <a:solidFill>
                  <a:srgbClr val="DCDCAA"/>
                </a:solidFill>
                <a:effectLst/>
                <a:latin typeface="Consolas" panose="020B0609020204030204" pitchFamily="49" charset="0"/>
              </a:rPr>
              <a:t>max</a:t>
            </a:r>
            <a:r>
              <a:rPr lang="en-IN" sz="1600" b="0" dirty="0">
                <a:solidFill>
                  <a:srgbClr val="D4D4D4"/>
                </a:solidFill>
                <a:effectLst/>
                <a:latin typeface="Consolas" panose="020B0609020204030204" pitchFamily="49" charset="0"/>
              </a:rPr>
              <a:t>(</a:t>
            </a:r>
            <a:r>
              <a:rPr lang="en-IN" sz="1600" b="0" dirty="0">
                <a:solidFill>
                  <a:srgbClr val="9CDCFE"/>
                </a:solidFill>
                <a:effectLst/>
                <a:latin typeface="Consolas" panose="020B0609020204030204" pitchFamily="49" charset="0"/>
              </a:rPr>
              <a:t>contours</a:t>
            </a:r>
            <a:r>
              <a:rPr lang="en-IN" sz="1600" b="0" dirty="0">
                <a:solidFill>
                  <a:srgbClr val="D4D4D4"/>
                </a:solidFill>
                <a:effectLst/>
                <a:latin typeface="Consolas" panose="020B0609020204030204" pitchFamily="49" charset="0"/>
              </a:rPr>
              <a:t>, </a:t>
            </a:r>
            <a:r>
              <a:rPr lang="en-IN" sz="1600" b="0" dirty="0">
                <a:solidFill>
                  <a:srgbClr val="9CDCFE"/>
                </a:solidFill>
                <a:effectLst/>
                <a:latin typeface="Consolas" panose="020B0609020204030204" pitchFamily="49" charset="0"/>
              </a:rPr>
              <a:t>key</a:t>
            </a:r>
            <a:r>
              <a:rPr lang="en-IN" sz="1600" b="0" dirty="0">
                <a:solidFill>
                  <a:srgbClr val="D4D4D4"/>
                </a:solidFill>
                <a:effectLst/>
                <a:latin typeface="Consolas" panose="020B0609020204030204" pitchFamily="49" charset="0"/>
              </a:rPr>
              <a:t> = </a:t>
            </a:r>
            <a:r>
              <a:rPr lang="en-IN" sz="1600" b="0" dirty="0">
                <a:solidFill>
                  <a:srgbClr val="569CD6"/>
                </a:solidFill>
                <a:effectLst/>
                <a:latin typeface="Consolas" panose="020B0609020204030204" pitchFamily="49" charset="0"/>
              </a:rPr>
              <a:t>lambda</a:t>
            </a:r>
            <a:r>
              <a:rPr lang="en-IN" sz="1600" b="0" dirty="0">
                <a:solidFill>
                  <a:srgbClr val="D4D4D4"/>
                </a:solidFill>
                <a:effectLst/>
                <a:latin typeface="Consolas" panose="020B0609020204030204" pitchFamily="49" charset="0"/>
              </a:rPr>
              <a:t> </a:t>
            </a:r>
            <a:r>
              <a:rPr lang="en-IN" sz="1600" b="0" dirty="0">
                <a:solidFill>
                  <a:srgbClr val="9CDCFE"/>
                </a:solidFill>
                <a:effectLst/>
                <a:latin typeface="Consolas" panose="020B0609020204030204" pitchFamily="49" charset="0"/>
              </a:rPr>
              <a:t>x</a:t>
            </a:r>
            <a:r>
              <a:rPr lang="en-IN" sz="1600" b="0" dirty="0">
                <a:solidFill>
                  <a:srgbClr val="D4D4D4"/>
                </a:solidFill>
                <a:effectLst/>
                <a:latin typeface="Consolas" panose="020B0609020204030204" pitchFamily="49" charset="0"/>
              </a:rPr>
              <a:t>: </a:t>
            </a:r>
            <a:r>
              <a:rPr lang="en-IN" sz="1600" b="0" dirty="0">
                <a:solidFill>
                  <a:srgbClr val="4EC9B0"/>
                </a:solidFill>
                <a:effectLst/>
                <a:latin typeface="Consolas" panose="020B0609020204030204" pitchFamily="49" charset="0"/>
              </a:rPr>
              <a:t>cv2</a:t>
            </a:r>
            <a:r>
              <a:rPr lang="en-IN" sz="1600" b="0" dirty="0">
                <a:solidFill>
                  <a:srgbClr val="D4D4D4"/>
                </a:solidFill>
                <a:effectLst/>
                <a:latin typeface="Consolas" panose="020B0609020204030204" pitchFamily="49" charset="0"/>
              </a:rPr>
              <a:t>.</a:t>
            </a:r>
            <a:r>
              <a:rPr lang="en-IN" sz="1600" b="0" dirty="0">
                <a:solidFill>
                  <a:srgbClr val="DCDCAA"/>
                </a:solidFill>
                <a:effectLst/>
                <a:latin typeface="Consolas" panose="020B0609020204030204" pitchFamily="49" charset="0"/>
              </a:rPr>
              <a:t>contourArea</a:t>
            </a:r>
            <a:r>
              <a:rPr lang="en-IN" sz="1600" b="0" dirty="0">
                <a:solidFill>
                  <a:srgbClr val="D4D4D4"/>
                </a:solidFill>
                <a:effectLst/>
                <a:latin typeface="Consolas" panose="020B0609020204030204" pitchFamily="49" charset="0"/>
              </a:rPr>
              <a:t>(</a:t>
            </a:r>
            <a:r>
              <a:rPr lang="en-IN" sz="1600" b="0" dirty="0">
                <a:solidFill>
                  <a:srgbClr val="9CDCFE"/>
                </a:solidFill>
                <a:effectLst/>
                <a:latin typeface="Consolas" panose="020B0609020204030204" pitchFamily="49" charset="0"/>
              </a:rPr>
              <a:t>x</a:t>
            </a:r>
            <a:r>
              <a:rPr lang="en-IN" sz="1600" b="0" dirty="0">
                <a:solidFill>
                  <a:srgbClr val="D4D4D4"/>
                </a:solidFill>
                <a:effectLst/>
                <a:latin typeface="Consolas" panose="020B0609020204030204" pitchFamily="49" charset="0"/>
              </a:rPr>
              <a:t>))</a:t>
            </a:r>
          </a:p>
          <a:p>
            <a:r>
              <a:rPr lang="en-IN" sz="1600" b="0" dirty="0">
                <a:solidFill>
                  <a:srgbClr val="D4D4D4"/>
                </a:solidFill>
                <a:effectLst/>
                <a:latin typeface="Consolas" panose="020B0609020204030204" pitchFamily="49" charset="0"/>
              </a:rPr>
              <a:t>        </a:t>
            </a:r>
          </a:p>
          <a:p>
            <a:r>
              <a:rPr lang="en-IN" sz="1600" b="0" dirty="0">
                <a:solidFill>
                  <a:srgbClr val="D4D4D4"/>
                </a:solidFill>
                <a:effectLst/>
                <a:latin typeface="Consolas" panose="020B0609020204030204" pitchFamily="49" charset="0"/>
              </a:rPr>
              <a:t>    </a:t>
            </a:r>
            <a:r>
              <a:rPr lang="en-IN" sz="1600" b="0" dirty="0">
                <a:solidFill>
                  <a:srgbClr val="6A9955"/>
                </a:solidFill>
                <a:effectLst/>
                <a:latin typeface="Consolas" panose="020B0609020204030204" pitchFamily="49" charset="0"/>
              </a:rPr>
              <a:t>#approx the contour a little</a:t>
            </a:r>
            <a:endParaRPr lang="en-IN" sz="1600" b="0" dirty="0">
              <a:solidFill>
                <a:srgbClr val="D4D4D4"/>
              </a:solidFill>
              <a:effectLst/>
              <a:latin typeface="Consolas" panose="020B0609020204030204" pitchFamily="49" charset="0"/>
            </a:endParaRPr>
          </a:p>
          <a:p>
            <a:r>
              <a:rPr lang="en-IN" sz="1600" b="0" dirty="0">
                <a:solidFill>
                  <a:srgbClr val="D4D4D4"/>
                </a:solidFill>
                <a:effectLst/>
                <a:latin typeface="Consolas" panose="020B0609020204030204" pitchFamily="49" charset="0"/>
              </a:rPr>
              <a:t>        </a:t>
            </a:r>
            <a:r>
              <a:rPr lang="en-IN" sz="1600" b="0" dirty="0">
                <a:solidFill>
                  <a:srgbClr val="9CDCFE"/>
                </a:solidFill>
                <a:effectLst/>
                <a:latin typeface="Consolas" panose="020B0609020204030204" pitchFamily="49" charset="0"/>
              </a:rPr>
              <a:t>epsilon</a:t>
            </a:r>
            <a:r>
              <a:rPr lang="en-IN" sz="1600" b="0" dirty="0">
                <a:solidFill>
                  <a:srgbClr val="D4D4D4"/>
                </a:solidFill>
                <a:effectLst/>
                <a:latin typeface="Consolas" panose="020B0609020204030204" pitchFamily="49" charset="0"/>
              </a:rPr>
              <a:t> = </a:t>
            </a:r>
            <a:r>
              <a:rPr lang="en-IN" sz="1600" b="0" dirty="0">
                <a:solidFill>
                  <a:srgbClr val="B5CEA8"/>
                </a:solidFill>
                <a:effectLst/>
                <a:latin typeface="Consolas" panose="020B0609020204030204" pitchFamily="49" charset="0"/>
              </a:rPr>
              <a:t>0.0005</a:t>
            </a:r>
            <a:r>
              <a:rPr lang="en-IN" sz="1600" b="0" dirty="0">
                <a:solidFill>
                  <a:srgbClr val="D4D4D4"/>
                </a:solidFill>
                <a:effectLst/>
                <a:latin typeface="Consolas" panose="020B0609020204030204" pitchFamily="49" charset="0"/>
              </a:rPr>
              <a:t>*</a:t>
            </a:r>
            <a:r>
              <a:rPr lang="en-IN" sz="1600" b="0" dirty="0">
                <a:solidFill>
                  <a:srgbClr val="4EC9B0"/>
                </a:solidFill>
                <a:effectLst/>
                <a:latin typeface="Consolas" panose="020B0609020204030204" pitchFamily="49" charset="0"/>
              </a:rPr>
              <a:t>cv2</a:t>
            </a:r>
            <a:r>
              <a:rPr lang="en-IN" sz="1600" b="0" dirty="0">
                <a:solidFill>
                  <a:srgbClr val="D4D4D4"/>
                </a:solidFill>
                <a:effectLst/>
                <a:latin typeface="Consolas" panose="020B0609020204030204" pitchFamily="49" charset="0"/>
              </a:rPr>
              <a:t>.</a:t>
            </a:r>
            <a:r>
              <a:rPr lang="en-IN" sz="1600" b="0" dirty="0">
                <a:solidFill>
                  <a:srgbClr val="DCDCAA"/>
                </a:solidFill>
                <a:effectLst/>
                <a:latin typeface="Consolas" panose="020B0609020204030204" pitchFamily="49" charset="0"/>
              </a:rPr>
              <a:t>arcLength</a:t>
            </a:r>
            <a:r>
              <a:rPr lang="en-IN" sz="1600" b="0" dirty="0">
                <a:solidFill>
                  <a:srgbClr val="D4D4D4"/>
                </a:solidFill>
                <a:effectLst/>
                <a:latin typeface="Consolas" panose="020B0609020204030204" pitchFamily="49" charset="0"/>
              </a:rPr>
              <a:t>(</a:t>
            </a:r>
            <a:r>
              <a:rPr lang="en-IN" sz="1600" b="0" dirty="0" err="1">
                <a:solidFill>
                  <a:srgbClr val="9CDCFE"/>
                </a:solidFill>
                <a:effectLst/>
                <a:latin typeface="Consolas" panose="020B0609020204030204" pitchFamily="49" charset="0"/>
              </a:rPr>
              <a:t>cnt</a:t>
            </a:r>
            <a:r>
              <a:rPr lang="en-IN" sz="1600" b="0" dirty="0" err="1">
                <a:solidFill>
                  <a:srgbClr val="D4D4D4"/>
                </a:solidFill>
                <a:effectLst/>
                <a:latin typeface="Consolas" panose="020B0609020204030204" pitchFamily="49" charset="0"/>
              </a:rPr>
              <a:t>,</a:t>
            </a:r>
            <a:r>
              <a:rPr lang="en-IN" sz="1600" b="0" dirty="0" err="1">
                <a:solidFill>
                  <a:srgbClr val="569CD6"/>
                </a:solidFill>
                <a:effectLst/>
                <a:latin typeface="Consolas" panose="020B0609020204030204" pitchFamily="49" charset="0"/>
              </a:rPr>
              <a:t>True</a:t>
            </a:r>
            <a:r>
              <a:rPr lang="en-IN" sz="1600" b="0" dirty="0">
                <a:solidFill>
                  <a:srgbClr val="D4D4D4"/>
                </a:solidFill>
                <a:effectLst/>
                <a:latin typeface="Consolas" panose="020B0609020204030204" pitchFamily="49" charset="0"/>
              </a:rPr>
              <a:t>)</a:t>
            </a:r>
          </a:p>
          <a:p>
            <a:r>
              <a:rPr lang="en-IN" sz="1600" b="0" dirty="0">
                <a:solidFill>
                  <a:srgbClr val="D4D4D4"/>
                </a:solidFill>
                <a:effectLst/>
                <a:latin typeface="Consolas" panose="020B0609020204030204" pitchFamily="49" charset="0"/>
              </a:rPr>
              <a:t>        </a:t>
            </a:r>
            <a:r>
              <a:rPr lang="en-IN" sz="1600" b="0" dirty="0" err="1">
                <a:solidFill>
                  <a:srgbClr val="9CDCFE"/>
                </a:solidFill>
                <a:effectLst/>
                <a:latin typeface="Consolas" panose="020B0609020204030204" pitchFamily="49" charset="0"/>
              </a:rPr>
              <a:t>approx</a:t>
            </a:r>
            <a:r>
              <a:rPr lang="en-IN" sz="1600" b="0" dirty="0">
                <a:solidFill>
                  <a:srgbClr val="D4D4D4"/>
                </a:solidFill>
                <a:effectLst/>
                <a:latin typeface="Consolas" panose="020B0609020204030204" pitchFamily="49" charset="0"/>
              </a:rPr>
              <a:t>= </a:t>
            </a:r>
            <a:r>
              <a:rPr lang="en-IN" sz="1600" b="0" dirty="0">
                <a:solidFill>
                  <a:srgbClr val="4EC9B0"/>
                </a:solidFill>
                <a:effectLst/>
                <a:latin typeface="Consolas" panose="020B0609020204030204" pitchFamily="49" charset="0"/>
              </a:rPr>
              <a:t>cv2</a:t>
            </a:r>
            <a:r>
              <a:rPr lang="en-IN" sz="1600" b="0" dirty="0">
                <a:solidFill>
                  <a:srgbClr val="D4D4D4"/>
                </a:solidFill>
                <a:effectLst/>
                <a:latin typeface="Consolas" panose="020B0609020204030204" pitchFamily="49" charset="0"/>
              </a:rPr>
              <a:t>.</a:t>
            </a:r>
            <a:r>
              <a:rPr lang="en-IN" sz="1600" b="0" dirty="0">
                <a:solidFill>
                  <a:srgbClr val="DCDCAA"/>
                </a:solidFill>
                <a:effectLst/>
                <a:latin typeface="Consolas" panose="020B0609020204030204" pitchFamily="49" charset="0"/>
              </a:rPr>
              <a:t>approxPolyDP</a:t>
            </a:r>
            <a:r>
              <a:rPr lang="en-IN" sz="1600" b="0" dirty="0">
                <a:solidFill>
                  <a:srgbClr val="D4D4D4"/>
                </a:solidFill>
                <a:effectLst/>
                <a:latin typeface="Consolas" panose="020B0609020204030204" pitchFamily="49" charset="0"/>
              </a:rPr>
              <a:t>(</a:t>
            </a:r>
            <a:r>
              <a:rPr lang="en-IN" sz="1600" b="0" dirty="0" err="1">
                <a:solidFill>
                  <a:srgbClr val="9CDCFE"/>
                </a:solidFill>
                <a:effectLst/>
                <a:latin typeface="Consolas" panose="020B0609020204030204" pitchFamily="49" charset="0"/>
              </a:rPr>
              <a:t>cnt</a:t>
            </a:r>
            <a:r>
              <a:rPr lang="en-IN" sz="1600" b="0" dirty="0" err="1">
                <a:solidFill>
                  <a:srgbClr val="D4D4D4"/>
                </a:solidFill>
                <a:effectLst/>
                <a:latin typeface="Consolas" panose="020B0609020204030204" pitchFamily="49" charset="0"/>
              </a:rPr>
              <a:t>,</a:t>
            </a:r>
            <a:r>
              <a:rPr lang="en-IN" sz="1600" b="0" dirty="0" err="1">
                <a:solidFill>
                  <a:srgbClr val="9CDCFE"/>
                </a:solidFill>
                <a:effectLst/>
                <a:latin typeface="Consolas" panose="020B0609020204030204" pitchFamily="49" charset="0"/>
              </a:rPr>
              <a:t>epsilon</a:t>
            </a:r>
            <a:r>
              <a:rPr lang="en-IN" sz="1600" b="0" dirty="0" err="1">
                <a:solidFill>
                  <a:srgbClr val="D4D4D4"/>
                </a:solidFill>
                <a:effectLst/>
                <a:latin typeface="Consolas" panose="020B0609020204030204" pitchFamily="49" charset="0"/>
              </a:rPr>
              <a:t>,</a:t>
            </a:r>
            <a:r>
              <a:rPr lang="en-IN" sz="1600" b="0" dirty="0" err="1">
                <a:solidFill>
                  <a:srgbClr val="569CD6"/>
                </a:solidFill>
                <a:effectLst/>
                <a:latin typeface="Consolas" panose="020B0609020204030204" pitchFamily="49" charset="0"/>
              </a:rPr>
              <a:t>True</a:t>
            </a:r>
            <a:r>
              <a:rPr lang="en-IN" sz="1600" b="0" dirty="0">
                <a:solidFill>
                  <a:srgbClr val="D4D4D4"/>
                </a:solidFill>
                <a:effectLst/>
                <a:latin typeface="Consolas" panose="020B0609020204030204" pitchFamily="49" charset="0"/>
              </a:rPr>
              <a:t>)</a:t>
            </a:r>
          </a:p>
          <a:p>
            <a:endParaRPr lang="en-IN" dirty="0"/>
          </a:p>
        </p:txBody>
      </p:sp>
    </p:spTree>
    <p:extLst>
      <p:ext uri="{BB962C8B-B14F-4D97-AF65-F5344CB8AC3E}">
        <p14:creationId xmlns:p14="http://schemas.microsoft.com/office/powerpoint/2010/main" val="65042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162A8-1106-4DAD-A0CC-351EF4228506}"/>
              </a:ext>
            </a:extLst>
          </p:cNvPr>
          <p:cNvSpPr>
            <a:spLocks noGrp="1"/>
          </p:cNvSpPr>
          <p:nvPr>
            <p:ph type="title"/>
          </p:nvPr>
        </p:nvSpPr>
        <p:spPr>
          <a:xfrm>
            <a:off x="685802" y="609600"/>
            <a:ext cx="10047302" cy="5249662"/>
          </a:xfrm>
        </p:spPr>
        <p:txBody>
          <a:bodyPr>
            <a:normAutofit/>
          </a:bodyPr>
          <a:lstStyle/>
          <a:p>
            <a:br>
              <a:rPr lang="en-US" sz="1800" dirty="0"/>
            </a:br>
            <a:br>
              <a:rPr lang="en-US" sz="1800" dirty="0"/>
            </a:br>
            <a:r>
              <a:rPr lang="en-US" sz="1800" dirty="0"/>
              <a:t>    </a:t>
            </a:r>
            <a:endParaRPr lang="en-IN" sz="1800" dirty="0"/>
          </a:p>
        </p:txBody>
      </p:sp>
      <p:sp>
        <p:nvSpPr>
          <p:cNvPr id="4" name="TextBox 3">
            <a:extLst>
              <a:ext uri="{FF2B5EF4-FFF2-40B4-BE49-F238E27FC236}">
                <a16:creationId xmlns:a16="http://schemas.microsoft.com/office/drawing/2014/main" id="{56D814F7-6FEE-4EE6-B065-9E53A6303810}"/>
              </a:ext>
            </a:extLst>
          </p:cNvPr>
          <p:cNvSpPr txBox="1"/>
          <p:nvPr/>
        </p:nvSpPr>
        <p:spPr>
          <a:xfrm>
            <a:off x="3047260" y="615064"/>
            <a:ext cx="6094520" cy="369332"/>
          </a:xfrm>
          <a:prstGeom prst="rect">
            <a:avLst/>
          </a:prstGeom>
          <a:noFill/>
        </p:spPr>
        <p:txBody>
          <a:bodyPr wrap="square">
            <a:spAutoFit/>
          </a:bodyPr>
          <a:lstStyle/>
          <a:p>
            <a:r>
              <a:rPr lang="en-IN" dirty="0"/>
              <a:t> </a:t>
            </a:r>
          </a:p>
        </p:txBody>
      </p:sp>
      <p:sp>
        <p:nvSpPr>
          <p:cNvPr id="3" name="TextBox 2">
            <a:extLst>
              <a:ext uri="{FF2B5EF4-FFF2-40B4-BE49-F238E27FC236}">
                <a16:creationId xmlns:a16="http://schemas.microsoft.com/office/drawing/2014/main" id="{3284E742-478D-23F3-C588-503EC1868008}"/>
              </a:ext>
            </a:extLst>
          </p:cNvPr>
          <p:cNvSpPr txBox="1"/>
          <p:nvPr/>
        </p:nvSpPr>
        <p:spPr>
          <a:xfrm>
            <a:off x="197224" y="268941"/>
            <a:ext cx="11734800" cy="6432530"/>
          </a:xfrm>
          <a:prstGeom prst="rect">
            <a:avLst/>
          </a:prstGeom>
          <a:noFill/>
        </p:spPr>
        <p:txBody>
          <a:bodyPr wrap="square" rtlCol="0">
            <a:spAutoFit/>
          </a:bodyPr>
          <a:lstStyle/>
          <a:p>
            <a:r>
              <a:rPr lang="en-US" sz="1600" b="0" dirty="0">
                <a:solidFill>
                  <a:srgbClr val="6A9955"/>
                </a:solidFill>
                <a:effectLst/>
                <a:latin typeface="Consolas" panose="020B0609020204030204" pitchFamily="49" charset="0"/>
              </a:rPr>
              <a:t>#make convex hull around hand</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hull</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cv2</a:t>
            </a:r>
            <a:r>
              <a:rPr lang="en-US" sz="1600" b="0" dirty="0">
                <a:solidFill>
                  <a:srgbClr val="D4D4D4"/>
                </a:solidFill>
                <a:effectLst/>
                <a:latin typeface="Consolas" panose="020B0609020204030204" pitchFamily="49" charset="0"/>
              </a:rPr>
              <a:t>.</a:t>
            </a:r>
            <a:r>
              <a:rPr lang="en-US" sz="1600" b="0" dirty="0">
                <a:solidFill>
                  <a:srgbClr val="DCDCAA"/>
                </a:solidFill>
                <a:effectLst/>
                <a:latin typeface="Consolas" panose="020B0609020204030204" pitchFamily="49" charset="0"/>
              </a:rPr>
              <a:t>convexHull</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cnt</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#define area of hull and area of hand</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areahull</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cv2</a:t>
            </a:r>
            <a:r>
              <a:rPr lang="en-US" sz="1600" b="0" dirty="0">
                <a:solidFill>
                  <a:srgbClr val="D4D4D4"/>
                </a:solidFill>
                <a:effectLst/>
                <a:latin typeface="Consolas" panose="020B0609020204030204" pitchFamily="49" charset="0"/>
              </a:rPr>
              <a:t>.</a:t>
            </a:r>
            <a:r>
              <a:rPr lang="en-US" sz="1600" b="0" dirty="0">
                <a:solidFill>
                  <a:srgbClr val="DCDCAA"/>
                </a:solidFill>
                <a:effectLst/>
                <a:latin typeface="Consolas" panose="020B0609020204030204" pitchFamily="49" charset="0"/>
              </a:rPr>
              <a:t>contourArea</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hull</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areacnt</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cv2</a:t>
            </a:r>
            <a:r>
              <a:rPr lang="en-US" sz="1600" b="0" dirty="0">
                <a:solidFill>
                  <a:srgbClr val="D4D4D4"/>
                </a:solidFill>
                <a:effectLst/>
                <a:latin typeface="Consolas" panose="020B0609020204030204" pitchFamily="49" charset="0"/>
              </a:rPr>
              <a:t>.</a:t>
            </a:r>
            <a:r>
              <a:rPr lang="en-US" sz="1600" b="0" dirty="0">
                <a:solidFill>
                  <a:srgbClr val="DCDCAA"/>
                </a:solidFill>
                <a:effectLst/>
                <a:latin typeface="Consolas" panose="020B0609020204030204" pitchFamily="49" charset="0"/>
              </a:rPr>
              <a:t>contourArea</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cnt</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#find the percentage of area not covered by hand in convex hull</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arearatio</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areahull</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areacnt</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areacnt</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100</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#find the defects in convex hull with respect to hand</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hull</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cv2</a:t>
            </a:r>
            <a:r>
              <a:rPr lang="en-US" sz="1600" b="0" dirty="0">
                <a:solidFill>
                  <a:srgbClr val="D4D4D4"/>
                </a:solidFill>
                <a:effectLst/>
                <a:latin typeface="Consolas" panose="020B0609020204030204" pitchFamily="49" charset="0"/>
              </a:rPr>
              <a:t>.</a:t>
            </a:r>
            <a:r>
              <a:rPr lang="en-US" sz="1600" b="0" dirty="0">
                <a:solidFill>
                  <a:srgbClr val="DCDCAA"/>
                </a:solidFill>
                <a:effectLst/>
                <a:latin typeface="Consolas" panose="020B0609020204030204" pitchFamily="49" charset="0"/>
              </a:rPr>
              <a:t>convexHull</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approx</a:t>
            </a:r>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returnPoints</a:t>
            </a:r>
            <a:r>
              <a:rPr lang="en-US" sz="1600" b="0" dirty="0">
                <a:solidFill>
                  <a:srgbClr val="D4D4D4"/>
                </a:solidFill>
                <a:effectLst/>
                <a:latin typeface="Consolas" panose="020B0609020204030204" pitchFamily="49" charset="0"/>
              </a:rPr>
              <a:t>=</a:t>
            </a:r>
            <a:r>
              <a:rPr lang="en-US" sz="1600" b="0" dirty="0">
                <a:solidFill>
                  <a:srgbClr val="569CD6"/>
                </a:solidFill>
                <a:effectLst/>
                <a:latin typeface="Consolas" panose="020B0609020204030204" pitchFamily="49" charset="0"/>
              </a:rPr>
              <a:t>False</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defects</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cv2</a:t>
            </a:r>
            <a:r>
              <a:rPr lang="en-US" sz="1600" b="0" dirty="0">
                <a:solidFill>
                  <a:srgbClr val="D4D4D4"/>
                </a:solidFill>
                <a:effectLst/>
                <a:latin typeface="Consolas" panose="020B0609020204030204" pitchFamily="49" charset="0"/>
              </a:rPr>
              <a:t>.</a:t>
            </a:r>
            <a:r>
              <a:rPr lang="en-US" sz="1600" b="0" dirty="0">
                <a:solidFill>
                  <a:srgbClr val="DCDCAA"/>
                </a:solidFill>
                <a:effectLst/>
                <a:latin typeface="Consolas" panose="020B0609020204030204" pitchFamily="49" charset="0"/>
              </a:rPr>
              <a:t>convexityDefects</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approx</a:t>
            </a:r>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hull</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 l = no. of defects</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l</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p>
          <a:p>
            <a:r>
              <a:rPr lang="en-US" sz="1600" b="0" dirty="0">
                <a:solidFill>
                  <a:srgbClr val="D4D4D4"/>
                </a:solidFill>
                <a:effectLst/>
                <a:latin typeface="Consolas" panose="020B0609020204030204" pitchFamily="49" charset="0"/>
              </a:rPr>
              <a:t>    </a:t>
            </a:r>
            <a:r>
              <a:rPr lang="en-US" sz="1600" b="0" dirty="0">
                <a:solidFill>
                  <a:srgbClr val="6A9955"/>
                </a:solidFill>
                <a:effectLst/>
                <a:latin typeface="Consolas" panose="020B0609020204030204" pitchFamily="49" charset="0"/>
              </a:rPr>
              <a:t>#code for finding no. of defects due to fingers</a:t>
            </a:r>
            <a:endParaRPr lang="en-US" sz="1600" b="0" dirty="0">
              <a:solidFill>
                <a:srgbClr val="D4D4D4"/>
              </a:solidFill>
              <a:effectLst/>
              <a:latin typeface="Consolas" panose="020B0609020204030204" pitchFamily="49" charset="0"/>
            </a:endParaRPr>
          </a:p>
          <a:p>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for</a:t>
            </a:r>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i</a:t>
            </a:r>
            <a:r>
              <a:rPr lang="en-US" sz="1600" b="0" dirty="0">
                <a:solidFill>
                  <a:srgbClr val="D4D4D4"/>
                </a:solidFill>
                <a:effectLst/>
                <a:latin typeface="Consolas" panose="020B0609020204030204" pitchFamily="49" charset="0"/>
              </a:rPr>
              <a:t> </a:t>
            </a:r>
            <a:r>
              <a:rPr lang="en-US" sz="1600" b="0" dirty="0">
                <a:solidFill>
                  <a:srgbClr val="C586C0"/>
                </a:solidFill>
                <a:effectLst/>
                <a:latin typeface="Consolas" panose="020B0609020204030204" pitchFamily="49" charset="0"/>
              </a:rPr>
              <a:t>in</a:t>
            </a:r>
            <a:r>
              <a:rPr lang="en-US" sz="1600" b="0" dirty="0">
                <a:solidFill>
                  <a:srgbClr val="D4D4D4"/>
                </a:solidFill>
                <a:effectLst/>
                <a:latin typeface="Consolas" panose="020B0609020204030204" pitchFamily="49" charset="0"/>
              </a:rPr>
              <a:t> </a:t>
            </a:r>
            <a:r>
              <a:rPr lang="en-US" sz="1600" b="0" dirty="0">
                <a:solidFill>
                  <a:srgbClr val="4EC9B0"/>
                </a:solidFill>
                <a:effectLst/>
                <a:latin typeface="Consolas" panose="020B0609020204030204" pitchFamily="49" charset="0"/>
              </a:rPr>
              <a:t>range</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defects</a:t>
            </a:r>
            <a:r>
              <a:rPr lang="en-US" sz="1600" b="0" dirty="0" err="1">
                <a:solidFill>
                  <a:srgbClr val="D4D4D4"/>
                </a:solidFill>
                <a:effectLst/>
                <a:latin typeface="Consolas" panose="020B0609020204030204" pitchFamily="49" charset="0"/>
              </a:rPr>
              <a:t>.shape</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s</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e</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f</a:t>
            </a:r>
            <a:r>
              <a:rPr lang="en-US" sz="1600" b="0" dirty="0" err="1">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d</a:t>
            </a:r>
            <a:r>
              <a:rPr lang="en-US" sz="1600" b="0" dirty="0">
                <a:solidFill>
                  <a:srgbClr val="D4D4D4"/>
                </a:solidFill>
                <a:effectLst/>
                <a:latin typeface="Consolas" panose="020B0609020204030204" pitchFamily="49" charset="0"/>
              </a:rPr>
              <a:t> = </a:t>
            </a:r>
            <a:r>
              <a:rPr lang="en-US" sz="1600" b="0" dirty="0">
                <a:solidFill>
                  <a:srgbClr val="9CDCFE"/>
                </a:solidFill>
                <a:effectLst/>
                <a:latin typeface="Consolas" panose="020B0609020204030204" pitchFamily="49" charset="0"/>
              </a:rPr>
              <a:t>defects</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i</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start</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tuple</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approx</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s</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end</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tuple</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approx</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e</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a:solidFill>
                  <a:srgbClr val="9CDCFE"/>
                </a:solidFill>
                <a:effectLst/>
                <a:latin typeface="Consolas" panose="020B0609020204030204" pitchFamily="49" charset="0"/>
              </a:rPr>
              <a:t>far</a:t>
            </a:r>
            <a:r>
              <a:rPr lang="en-US" sz="1600" b="0" dirty="0">
                <a:solidFill>
                  <a:srgbClr val="D4D4D4"/>
                </a:solidFill>
                <a:effectLst/>
                <a:latin typeface="Consolas" panose="020B0609020204030204" pitchFamily="49" charset="0"/>
              </a:rPr>
              <a:t> = </a:t>
            </a:r>
            <a:r>
              <a:rPr lang="en-US" sz="1600" b="0" dirty="0">
                <a:solidFill>
                  <a:srgbClr val="4EC9B0"/>
                </a:solidFill>
                <a:effectLst/>
                <a:latin typeface="Consolas" panose="020B0609020204030204" pitchFamily="49" charset="0"/>
              </a:rPr>
              <a:t>tuple</a:t>
            </a:r>
            <a:r>
              <a:rPr lang="en-US" sz="1600" b="0" dirty="0">
                <a:solidFill>
                  <a:srgbClr val="D4D4D4"/>
                </a:solidFill>
                <a:effectLst/>
                <a:latin typeface="Consolas" panose="020B0609020204030204" pitchFamily="49" charset="0"/>
              </a:rPr>
              <a:t>(</a:t>
            </a:r>
            <a:r>
              <a:rPr lang="en-US" sz="1600" b="0" dirty="0" err="1">
                <a:solidFill>
                  <a:srgbClr val="9CDCFE"/>
                </a:solidFill>
                <a:effectLst/>
                <a:latin typeface="Consolas" panose="020B0609020204030204" pitchFamily="49" charset="0"/>
              </a:rPr>
              <a:t>approx</a:t>
            </a:r>
            <a:r>
              <a:rPr lang="en-US" sz="1600" b="0" dirty="0">
                <a:solidFill>
                  <a:srgbClr val="D4D4D4"/>
                </a:solidFill>
                <a:effectLst/>
                <a:latin typeface="Consolas" panose="020B0609020204030204" pitchFamily="49" charset="0"/>
              </a:rPr>
              <a:t>[</a:t>
            </a:r>
            <a:r>
              <a:rPr lang="en-US" sz="1600" b="0" dirty="0">
                <a:solidFill>
                  <a:srgbClr val="9CDCFE"/>
                </a:solidFill>
                <a:effectLst/>
                <a:latin typeface="Consolas" panose="020B0609020204030204" pitchFamily="49" charset="0"/>
              </a:rPr>
              <a:t>f</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0</a:t>
            </a:r>
            <a:r>
              <a:rPr lang="en-US" sz="1600" b="0" dirty="0">
                <a:solidFill>
                  <a:srgbClr val="D4D4D4"/>
                </a:solidFill>
                <a:effectLst/>
                <a:latin typeface="Consolas" panose="020B0609020204030204" pitchFamily="49" charset="0"/>
              </a:rPr>
              <a:t>])</a:t>
            </a:r>
          </a:p>
          <a:p>
            <a:r>
              <a:rPr lang="en-US" sz="1600" b="0" dirty="0">
                <a:solidFill>
                  <a:srgbClr val="D4D4D4"/>
                </a:solidFill>
                <a:effectLst/>
                <a:latin typeface="Consolas" panose="020B0609020204030204" pitchFamily="49" charset="0"/>
              </a:rPr>
              <a:t>            </a:t>
            </a:r>
            <a:r>
              <a:rPr lang="en-US" sz="1600" b="0" dirty="0" err="1">
                <a:solidFill>
                  <a:srgbClr val="9CDCFE"/>
                </a:solidFill>
                <a:effectLst/>
                <a:latin typeface="Consolas" panose="020B0609020204030204" pitchFamily="49" charset="0"/>
              </a:rPr>
              <a:t>pt</a:t>
            </a:r>
            <a:r>
              <a:rPr lang="en-US" sz="1600" b="0" dirty="0">
                <a:solidFill>
                  <a:srgbClr val="D4D4D4"/>
                </a:solidFill>
                <a:effectLst/>
                <a:latin typeface="Consolas" panose="020B0609020204030204" pitchFamily="49" charset="0"/>
              </a:rPr>
              <a:t>= (</a:t>
            </a:r>
            <a:r>
              <a:rPr lang="en-US" sz="1600" b="0" dirty="0">
                <a:solidFill>
                  <a:srgbClr val="B5CEA8"/>
                </a:solidFill>
                <a:effectLst/>
                <a:latin typeface="Consolas" panose="020B0609020204030204" pitchFamily="49" charset="0"/>
              </a:rPr>
              <a:t>100</a:t>
            </a:r>
            <a:r>
              <a:rPr lang="en-US" sz="1600" b="0" dirty="0">
                <a:solidFill>
                  <a:srgbClr val="D4D4D4"/>
                </a:solidFill>
                <a:effectLst/>
                <a:latin typeface="Consolas" panose="020B0609020204030204" pitchFamily="49" charset="0"/>
              </a:rPr>
              <a:t>,</a:t>
            </a:r>
            <a:r>
              <a:rPr lang="en-US" sz="1600" b="0" dirty="0">
                <a:solidFill>
                  <a:srgbClr val="B5CEA8"/>
                </a:solidFill>
                <a:effectLst/>
                <a:latin typeface="Consolas" panose="020B0609020204030204" pitchFamily="49" charset="0"/>
              </a:rPr>
              <a:t>180</a:t>
            </a:r>
            <a:r>
              <a:rPr lang="en-US" sz="1600" b="0" dirty="0">
                <a:solidFill>
                  <a:srgbClr val="D4D4D4"/>
                </a:solidFill>
                <a:effectLst/>
                <a:latin typeface="Consolas" panose="020B0609020204030204" pitchFamily="49" charset="0"/>
              </a:rPr>
              <a:t>)</a:t>
            </a:r>
          </a:p>
          <a:p>
            <a:r>
              <a:rPr lang="en-US" sz="1400" b="0" dirty="0">
                <a:solidFill>
                  <a:srgbClr val="D4D4D4"/>
                </a:solidFill>
                <a:effectLst/>
                <a:latin typeface="Consolas" panose="020B0609020204030204" pitchFamily="49" charset="0"/>
              </a:rPr>
              <a:t>            </a:t>
            </a:r>
          </a:p>
          <a:p>
            <a:endParaRPr lang="en-IN" sz="1400" dirty="0"/>
          </a:p>
        </p:txBody>
      </p:sp>
    </p:spTree>
    <p:extLst>
      <p:ext uri="{BB962C8B-B14F-4D97-AF65-F5344CB8AC3E}">
        <p14:creationId xmlns:p14="http://schemas.microsoft.com/office/powerpoint/2010/main" val="3491067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DB581CD-BA57-AAAC-A2A6-E84BC736B064}"/>
              </a:ext>
            </a:extLst>
          </p:cNvPr>
          <p:cNvSpPr txBox="1"/>
          <p:nvPr/>
        </p:nvSpPr>
        <p:spPr>
          <a:xfrm>
            <a:off x="484095" y="358588"/>
            <a:ext cx="11295529" cy="7017306"/>
          </a:xfrm>
          <a:prstGeom prst="rect">
            <a:avLst/>
          </a:prstGeom>
          <a:noFill/>
        </p:spPr>
        <p:txBody>
          <a:bodyPr wrap="square" rtlCol="0">
            <a:spAutoFit/>
          </a:bodyPr>
          <a:lstStyle/>
          <a:p>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find length of all sides of triangle</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math</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sqrt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end</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start</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end</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start</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b</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math</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sqrt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far</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start</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far</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start</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math</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sqrt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end</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far</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end</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far</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s</a:t>
            </a:r>
            <a:r>
              <a:rPr lang="en-US" b="0" dirty="0">
                <a:solidFill>
                  <a:srgbClr val="D4D4D4"/>
                </a:solidFill>
                <a:effectLst/>
                <a:latin typeface="Consolas" panose="020B0609020204030204" pitchFamily="49" charset="0"/>
              </a:rPr>
              <a:t> = (</a:t>
            </a:r>
            <a:r>
              <a:rPr lang="en-US" b="0" dirty="0" err="1">
                <a:solidFill>
                  <a:srgbClr val="9CDCFE"/>
                </a:solidFill>
                <a:effectLst/>
                <a:latin typeface="Consolas" panose="020B0609020204030204" pitchFamily="49" charset="0"/>
              </a:rPr>
              <a:t>a</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b</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c</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ar</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math</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sqrt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s</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s</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s</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b</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s</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c</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#distance between point and convex hull</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d</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ar</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a</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apply cosine rule here</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angle</a:t>
            </a:r>
            <a:r>
              <a:rPr lang="en-US" b="0" dirty="0">
                <a:solidFill>
                  <a:srgbClr val="D4D4D4"/>
                </a:solidFill>
                <a:effectLst/>
                <a:latin typeface="Consolas" panose="020B0609020204030204" pitchFamily="49" charset="0"/>
              </a:rPr>
              <a:t> = </a:t>
            </a:r>
            <a:r>
              <a:rPr lang="en-US" b="0" dirty="0" err="1">
                <a:solidFill>
                  <a:srgbClr val="4EC9B0"/>
                </a:solidFill>
                <a:effectLst/>
                <a:latin typeface="Consolas" panose="020B0609020204030204" pitchFamily="49" charset="0"/>
              </a:rPr>
              <a:t>math</a:t>
            </a:r>
            <a:r>
              <a:rPr lang="en-US" b="0" dirty="0" err="1">
                <a:solidFill>
                  <a:srgbClr val="D4D4D4"/>
                </a:solidFill>
                <a:effectLst/>
                <a:latin typeface="Consolas" panose="020B0609020204030204" pitchFamily="49" charset="0"/>
              </a:rPr>
              <a:t>.</a:t>
            </a:r>
            <a:r>
              <a:rPr lang="en-US" b="0" dirty="0" err="1">
                <a:solidFill>
                  <a:srgbClr val="DCDCAA"/>
                </a:solidFill>
                <a:effectLst/>
                <a:latin typeface="Consolas" panose="020B0609020204030204" pitchFamily="49" charset="0"/>
              </a:rPr>
              <a:t>acos</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b</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c</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 - </a:t>
            </a:r>
            <a:r>
              <a:rPr lang="en-US" b="0" dirty="0">
                <a:solidFill>
                  <a:srgbClr val="9CDCFE"/>
                </a:solidFill>
                <a:effectLst/>
                <a:latin typeface="Consolas" panose="020B0609020204030204" pitchFamily="49" charset="0"/>
              </a:rPr>
              <a:t>a</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b</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c</a:t>
            </a:r>
            <a:r>
              <a:rPr lang="en-US" b="0" dirty="0">
                <a:solidFill>
                  <a:srgbClr val="D4D4D4"/>
                </a:solidFill>
                <a:effectLst/>
                <a:latin typeface="Consolas" panose="020B0609020204030204" pitchFamily="49" charset="0"/>
              </a:rPr>
              <a:t>)) * </a:t>
            </a:r>
            <a:r>
              <a:rPr lang="en-US" b="0" dirty="0">
                <a:solidFill>
                  <a:srgbClr val="B5CEA8"/>
                </a:solidFill>
                <a:effectLst/>
                <a:latin typeface="Consolas" panose="020B0609020204030204" pitchFamily="49" charset="0"/>
              </a:rPr>
              <a:t>57</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ignore angles &gt; 90 and ignore points very close to convex hull(they generally come due to noise)</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C586C0"/>
                </a:solidFill>
                <a:effectLst/>
                <a:latin typeface="Consolas" panose="020B0609020204030204" pitchFamily="49" charset="0"/>
              </a:rPr>
              <a:t>if</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angle</a:t>
            </a:r>
            <a:r>
              <a:rPr lang="en-US" b="0" dirty="0">
                <a:solidFill>
                  <a:srgbClr val="D4D4D4"/>
                </a:solidFill>
                <a:effectLst/>
                <a:latin typeface="Consolas" panose="020B0609020204030204" pitchFamily="49" charset="0"/>
              </a:rPr>
              <a:t> &lt;= </a:t>
            </a:r>
            <a:r>
              <a:rPr lang="en-US" b="0" dirty="0">
                <a:solidFill>
                  <a:srgbClr val="B5CEA8"/>
                </a:solidFill>
                <a:effectLst/>
                <a:latin typeface="Consolas" panose="020B0609020204030204" pitchFamily="49" charset="0"/>
              </a:rPr>
              <a:t>90</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and</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d</a:t>
            </a:r>
            <a:r>
              <a:rPr lang="en-US" b="0" dirty="0">
                <a:solidFill>
                  <a:srgbClr val="D4D4D4"/>
                </a:solidFill>
                <a:effectLst/>
                <a:latin typeface="Consolas" panose="020B0609020204030204" pitchFamily="49" charset="0"/>
              </a:rPr>
              <a:t>&gt;</a:t>
            </a:r>
            <a:r>
              <a:rPr lang="en-US" b="0" dirty="0">
                <a:solidFill>
                  <a:srgbClr val="B5CEA8"/>
                </a:solidFill>
                <a:effectLst/>
                <a:latin typeface="Consolas" panose="020B0609020204030204" pitchFamily="49" charset="0"/>
              </a:rPr>
              <a:t>30</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l</a:t>
            </a:r>
            <a:r>
              <a:rPr lang="en-US" b="0" dirty="0">
                <a:solidFill>
                  <a:srgbClr val="D4D4D4"/>
                </a:solidFill>
                <a:effectLst/>
                <a:latin typeface="Consolas" panose="020B0609020204030204" pitchFamily="49" charset="0"/>
              </a:rPr>
              <a:t> += </a:t>
            </a:r>
            <a:r>
              <a:rPr lang="en-US" b="0" dirty="0">
                <a:solidFill>
                  <a:srgbClr val="B5CEA8"/>
                </a:solidFill>
                <a:effectLst/>
                <a:latin typeface="Consolas" panose="020B0609020204030204" pitchFamily="49" charset="0"/>
              </a:rPr>
              <a:t>1</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cv2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circle</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roi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far</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255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#draw lines around hand</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4EC9B0"/>
                </a:solidFill>
                <a:effectLst/>
                <a:latin typeface="Consolas" panose="020B0609020204030204" pitchFamily="49" charset="0"/>
              </a:rPr>
              <a:t>cv2</a:t>
            </a:r>
            <a:r>
              <a:rPr lang="en-US" b="0" dirty="0">
                <a:solidFill>
                  <a:srgbClr val="D4D4D4"/>
                </a:solidFill>
                <a:effectLst/>
                <a:latin typeface="Consolas" panose="020B0609020204030204" pitchFamily="49" charset="0"/>
              </a:rPr>
              <a:t>.</a:t>
            </a:r>
            <a:r>
              <a:rPr lang="en-US" b="0" dirty="0">
                <a:solidFill>
                  <a:srgbClr val="DCDCAA"/>
                </a:solidFill>
                <a:effectLst/>
                <a:latin typeface="Consolas" panose="020B0609020204030204" pitchFamily="49" charset="0"/>
              </a:rPr>
              <a:t>line</a:t>
            </a:r>
            <a:r>
              <a:rPr lang="en-US" b="0" dirty="0">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roi</a:t>
            </a:r>
            <a:r>
              <a:rPr lang="en-US" b="0" dirty="0" err="1">
                <a:solidFill>
                  <a:srgbClr val="D4D4D4"/>
                </a:solidFill>
                <a:effectLst/>
                <a:latin typeface="Consolas" panose="020B0609020204030204" pitchFamily="49" charset="0"/>
              </a:rPr>
              <a:t>,</a:t>
            </a:r>
            <a:r>
              <a:rPr lang="en-US" b="0" dirty="0" err="1">
                <a:solidFill>
                  <a:srgbClr val="9CDCFE"/>
                </a:solidFill>
                <a:effectLst/>
                <a:latin typeface="Consolas" panose="020B0609020204030204" pitchFamily="49" charset="0"/>
              </a:rPr>
              <a:t>start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end</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255</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0</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p>
          <a:p>
            <a:endParaRPr lang="en-IN" dirty="0"/>
          </a:p>
        </p:txBody>
      </p:sp>
    </p:spTree>
    <p:extLst>
      <p:ext uri="{BB962C8B-B14F-4D97-AF65-F5344CB8AC3E}">
        <p14:creationId xmlns:p14="http://schemas.microsoft.com/office/powerpoint/2010/main" val="3509886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B98F2-4980-4ADB-9914-3C5280763371}"/>
              </a:ext>
            </a:extLst>
          </p:cNvPr>
          <p:cNvSpPr>
            <a:spLocks noGrp="1"/>
          </p:cNvSpPr>
          <p:nvPr>
            <p:ph type="title"/>
          </p:nvPr>
        </p:nvSpPr>
        <p:spPr>
          <a:xfrm>
            <a:off x="639192" y="532660"/>
            <a:ext cx="10795247" cy="5370990"/>
          </a:xfrm>
        </p:spPr>
        <p:txBody>
          <a:bodyPr>
            <a:normAutofit/>
          </a:bodyPr>
          <a:lstStyle/>
          <a:p>
            <a:r>
              <a:rPr lang="en-IN" sz="900" dirty="0"/>
              <a:t> </a:t>
            </a:r>
            <a:br>
              <a:rPr lang="en-IN" sz="900" dirty="0"/>
            </a:br>
            <a:endParaRPr lang="en-IN" sz="1800" dirty="0"/>
          </a:p>
        </p:txBody>
      </p:sp>
      <p:sp>
        <p:nvSpPr>
          <p:cNvPr id="3" name="TextBox 2">
            <a:extLst>
              <a:ext uri="{FF2B5EF4-FFF2-40B4-BE49-F238E27FC236}">
                <a16:creationId xmlns:a16="http://schemas.microsoft.com/office/drawing/2014/main" id="{AE3EFC89-E674-4E28-832D-78E7B641ACFB}"/>
              </a:ext>
            </a:extLst>
          </p:cNvPr>
          <p:cNvSpPr txBox="1"/>
          <p:nvPr/>
        </p:nvSpPr>
        <p:spPr>
          <a:xfrm>
            <a:off x="340659" y="268941"/>
            <a:ext cx="11501717" cy="6370975"/>
          </a:xfrm>
          <a:prstGeom prst="rect">
            <a:avLst/>
          </a:prstGeom>
          <a:noFill/>
        </p:spPr>
        <p:txBody>
          <a:bodyPr wrap="square" rtlCol="0">
            <a:spAutoFit/>
          </a:bodyPr>
          <a:lstStyle/>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l</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1</a:t>
            </a:r>
            <a:endParaRPr lang="en-IN" sz="1400" b="0" dirty="0">
              <a:solidFill>
                <a:srgbClr val="D4D4D4"/>
              </a:solidFill>
              <a:effectLst/>
              <a:latin typeface="Consolas" panose="020B0609020204030204" pitchFamily="49" charset="0"/>
            </a:endParaRPr>
          </a:p>
          <a:p>
            <a:r>
              <a:rPr lang="en-IN" sz="1400" b="0" dirty="0">
                <a:solidFill>
                  <a:srgbClr val="D4D4D4"/>
                </a:solidFill>
                <a:effectLst/>
                <a:latin typeface="Consolas" panose="020B0609020204030204" pitchFamily="49" charset="0"/>
              </a:rPr>
              <a:t>        </a:t>
            </a:r>
          </a:p>
          <a:p>
            <a:r>
              <a:rPr lang="en-IN" sz="1400" b="0" dirty="0">
                <a:solidFill>
                  <a:srgbClr val="D4D4D4"/>
                </a:solidFill>
                <a:effectLst/>
                <a:latin typeface="Consolas" panose="020B0609020204030204" pitchFamily="49" charset="0"/>
              </a:rPr>
              <a:t>        </a:t>
            </a:r>
            <a:r>
              <a:rPr lang="en-IN" sz="1400" b="0" dirty="0">
                <a:solidFill>
                  <a:srgbClr val="6A9955"/>
                </a:solidFill>
                <a:effectLst/>
                <a:latin typeface="Consolas" panose="020B0609020204030204" pitchFamily="49" charset="0"/>
              </a:rPr>
              <a:t>#print corresponding gestures which are in their ranges</a:t>
            </a:r>
            <a:endParaRPr lang="en-IN" sz="1400" b="0" dirty="0">
              <a:solidFill>
                <a:srgbClr val="D4D4D4"/>
              </a:solidFill>
              <a:effectLst/>
              <a:latin typeface="Consolas" panose="020B0609020204030204" pitchFamily="49" charset="0"/>
            </a:endParaRPr>
          </a:p>
          <a:p>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a:t>
            </a:r>
            <a:r>
              <a:rPr lang="en-IN" sz="1400" b="0" dirty="0">
                <a:solidFill>
                  <a:srgbClr val="D4D4D4"/>
                </a:solidFill>
                <a:effectLst/>
                <a:latin typeface="Consolas" panose="020B0609020204030204" pitchFamily="49" charset="0"/>
              </a:rPr>
              <a:t> =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FONT_HERSHEY_SIMPLEX</a:t>
            </a:r>
            <a:endParaRPr lang="en-IN" sz="1400" b="0" dirty="0">
              <a:solidFill>
                <a:srgbClr val="D4D4D4"/>
              </a:solidFill>
              <a:effectLst/>
              <a:latin typeface="Consolas" panose="020B0609020204030204" pitchFamily="49" charset="0"/>
            </a:endParaRPr>
          </a:p>
          <a:p>
            <a:r>
              <a:rPr lang="en-IN" sz="1400" b="0" dirty="0">
                <a:solidFill>
                  <a:srgbClr val="D4D4D4"/>
                </a:solidFill>
                <a:effectLst/>
                <a:latin typeface="Consolas" panose="020B0609020204030204" pitchFamily="49" charset="0"/>
              </a:rPr>
              <a:t>        </a:t>
            </a:r>
            <a:r>
              <a:rPr lang="en-IN" sz="1400" b="0" dirty="0">
                <a:solidFill>
                  <a:srgbClr val="C586C0"/>
                </a:solidFill>
                <a:effectLst/>
                <a:latin typeface="Consolas" panose="020B0609020204030204" pitchFamily="49" charset="0"/>
              </a:rPr>
              <a:t>if</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l</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1</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C586C0"/>
                </a:solidFill>
                <a:effectLst/>
                <a:latin typeface="Consolas" panose="020B0609020204030204" pitchFamily="49" charset="0"/>
              </a:rPr>
              <a:t>if</a:t>
            </a:r>
            <a:r>
              <a:rPr lang="en-IN" sz="1400" b="0" dirty="0">
                <a:solidFill>
                  <a:srgbClr val="D4D4D4"/>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areacnt</a:t>
            </a:r>
            <a:r>
              <a:rPr lang="en-IN" sz="1400" b="0" dirty="0">
                <a:solidFill>
                  <a:srgbClr val="D4D4D4"/>
                </a:solidFill>
                <a:effectLst/>
                <a:latin typeface="Consolas" panose="020B0609020204030204" pitchFamily="49" charset="0"/>
              </a:rPr>
              <a:t>&lt;</a:t>
            </a:r>
            <a:r>
              <a:rPr lang="en-IN" sz="1400" b="0" dirty="0">
                <a:solidFill>
                  <a:srgbClr val="B5CEA8"/>
                </a:solidFill>
                <a:effectLst/>
                <a:latin typeface="Consolas" panose="020B0609020204030204" pitchFamily="49" charset="0"/>
              </a:rPr>
              <a:t>2000</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DCDCAA"/>
                </a:solidFill>
                <a:effectLst/>
                <a:latin typeface="Consolas" panose="020B0609020204030204" pitchFamily="49" charset="0"/>
              </a:rPr>
              <a:t>putText</a:t>
            </a:r>
            <a:r>
              <a:rPr lang="en-IN" sz="1400" b="0" dirty="0">
                <a:solidFill>
                  <a:srgbClr val="D4D4D4"/>
                </a:solidFill>
                <a:effectLst/>
                <a:latin typeface="Consolas" panose="020B0609020204030204" pitchFamily="49" charset="0"/>
              </a:rPr>
              <a:t>(</a:t>
            </a:r>
            <a:r>
              <a:rPr lang="en-IN" sz="1400" b="0" dirty="0" err="1">
                <a:solidFill>
                  <a:srgbClr val="9CDCFE"/>
                </a:solidFill>
                <a:effectLst/>
                <a:latin typeface="Consolas" panose="020B0609020204030204" pitchFamily="49" charset="0"/>
              </a:rPr>
              <a:t>frame</a:t>
            </a:r>
            <a:r>
              <a:rPr lang="en-IN" sz="1400" b="0" dirty="0" err="1">
                <a:solidFill>
                  <a:srgbClr val="D4D4D4"/>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'Put</a:t>
            </a:r>
            <a:r>
              <a:rPr lang="en-IN" sz="1400" b="0" dirty="0">
                <a:solidFill>
                  <a:srgbClr val="CE9178"/>
                </a:solidFill>
                <a:effectLst/>
                <a:latin typeface="Consolas" panose="020B0609020204030204" pitchFamily="49" charset="0"/>
              </a:rPr>
              <a:t> hand in the box'</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50</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2</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255</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3</a:t>
            </a:r>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LINE_AA</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C586C0"/>
                </a:solidFill>
                <a:effectLst/>
                <a:latin typeface="Consolas" panose="020B0609020204030204" pitchFamily="49" charset="0"/>
              </a:rPr>
              <a:t>else</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C586C0"/>
                </a:solidFill>
                <a:effectLst/>
                <a:latin typeface="Consolas" panose="020B0609020204030204" pitchFamily="49" charset="0"/>
              </a:rPr>
              <a:t>if</a:t>
            </a:r>
            <a:r>
              <a:rPr lang="en-IN" sz="1400" b="0" dirty="0">
                <a:solidFill>
                  <a:srgbClr val="D4D4D4"/>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arearatio</a:t>
            </a:r>
            <a:r>
              <a:rPr lang="en-IN" sz="1400" b="0" dirty="0">
                <a:solidFill>
                  <a:srgbClr val="D4D4D4"/>
                </a:solidFill>
                <a:effectLst/>
                <a:latin typeface="Consolas" panose="020B0609020204030204" pitchFamily="49" charset="0"/>
              </a:rPr>
              <a:t>&lt;</a:t>
            </a:r>
            <a:r>
              <a:rPr lang="en-IN" sz="1400" b="0" dirty="0">
                <a:solidFill>
                  <a:srgbClr val="B5CEA8"/>
                </a:solidFill>
                <a:effectLst/>
                <a:latin typeface="Consolas" panose="020B0609020204030204" pitchFamily="49" charset="0"/>
              </a:rPr>
              <a:t>12</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DCDCAA"/>
                </a:solidFill>
                <a:effectLst/>
                <a:latin typeface="Consolas" panose="020B0609020204030204" pitchFamily="49" charset="0"/>
              </a:rPr>
              <a:t>putText</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frame</a:t>
            </a:r>
            <a:r>
              <a:rPr lang="en-IN" sz="1400" b="0" dirty="0">
                <a:solidFill>
                  <a:srgbClr val="D4D4D4"/>
                </a:solidFill>
                <a:effectLst/>
                <a:latin typeface="Consolas" panose="020B0609020204030204" pitchFamily="49" charset="0"/>
              </a:rPr>
              <a:t>,</a:t>
            </a:r>
            <a:r>
              <a:rPr lang="en-IN" sz="1400" b="0" dirty="0">
                <a:solidFill>
                  <a:srgbClr val="CE917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50</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2</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255</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3</a:t>
            </a:r>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LINE_AA</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err="1">
                <a:solidFill>
                  <a:srgbClr val="C586C0"/>
                </a:solidFill>
                <a:effectLst/>
                <a:latin typeface="Consolas" panose="020B0609020204030204" pitchFamily="49" charset="0"/>
              </a:rPr>
              <a:t>elif</a:t>
            </a:r>
            <a:r>
              <a:rPr lang="en-IN" sz="1400" b="0" dirty="0">
                <a:solidFill>
                  <a:srgbClr val="D4D4D4"/>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arearatio</a:t>
            </a:r>
            <a:r>
              <a:rPr lang="en-IN" sz="1400" b="0" dirty="0">
                <a:solidFill>
                  <a:srgbClr val="D4D4D4"/>
                </a:solidFill>
                <a:effectLst/>
                <a:latin typeface="Consolas" panose="020B0609020204030204" pitchFamily="49" charset="0"/>
              </a:rPr>
              <a:t>&lt;</a:t>
            </a:r>
            <a:r>
              <a:rPr lang="en-IN" sz="1400" b="0" dirty="0">
                <a:solidFill>
                  <a:srgbClr val="B5CEA8"/>
                </a:solidFill>
                <a:effectLst/>
                <a:latin typeface="Consolas" panose="020B0609020204030204" pitchFamily="49" charset="0"/>
              </a:rPr>
              <a:t>17.5</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DCDCAA"/>
                </a:solidFill>
                <a:effectLst/>
                <a:latin typeface="Consolas" panose="020B0609020204030204" pitchFamily="49" charset="0"/>
              </a:rPr>
              <a:t>putText</a:t>
            </a:r>
            <a:r>
              <a:rPr lang="en-IN" sz="1400" b="0" dirty="0">
                <a:solidFill>
                  <a:srgbClr val="D4D4D4"/>
                </a:solidFill>
                <a:effectLst/>
                <a:latin typeface="Consolas" panose="020B0609020204030204" pitchFamily="49" charset="0"/>
              </a:rPr>
              <a:t>(</a:t>
            </a:r>
            <a:r>
              <a:rPr lang="en-IN" sz="1400" b="0" dirty="0" err="1">
                <a:solidFill>
                  <a:srgbClr val="9CDCFE"/>
                </a:solidFill>
                <a:effectLst/>
                <a:latin typeface="Consolas" panose="020B0609020204030204" pitchFamily="49" charset="0"/>
              </a:rPr>
              <a:t>frame</a:t>
            </a:r>
            <a:r>
              <a:rPr lang="en-IN" sz="1400" b="0" dirty="0" err="1">
                <a:solidFill>
                  <a:srgbClr val="D4D4D4"/>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'Best</a:t>
            </a:r>
            <a:r>
              <a:rPr lang="en-IN" sz="1400" b="0" dirty="0">
                <a:solidFill>
                  <a:srgbClr val="CE9178"/>
                </a:solidFill>
                <a:effectLst/>
                <a:latin typeface="Consolas" panose="020B0609020204030204" pitchFamily="49" charset="0"/>
              </a:rPr>
              <a:t> of luck'</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50</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2</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255</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3</a:t>
            </a:r>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LINE_AA</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p>
          <a:p>
            <a:r>
              <a:rPr lang="en-IN" sz="1400" b="0" dirty="0">
                <a:solidFill>
                  <a:srgbClr val="D4D4D4"/>
                </a:solidFill>
                <a:effectLst/>
                <a:latin typeface="Consolas" panose="020B0609020204030204" pitchFamily="49" charset="0"/>
              </a:rPr>
              <a:t>                </a:t>
            </a:r>
            <a:r>
              <a:rPr lang="en-IN" sz="1400" b="0" dirty="0">
                <a:solidFill>
                  <a:srgbClr val="C586C0"/>
                </a:solidFill>
                <a:effectLst/>
                <a:latin typeface="Consolas" panose="020B0609020204030204" pitchFamily="49" charset="0"/>
              </a:rPr>
              <a:t>else</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DCDCAA"/>
                </a:solidFill>
                <a:effectLst/>
                <a:latin typeface="Consolas" panose="020B0609020204030204" pitchFamily="49" charset="0"/>
              </a:rPr>
              <a:t>putText</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frame</a:t>
            </a:r>
            <a:r>
              <a:rPr lang="en-IN" sz="1400" b="0" dirty="0">
                <a:solidFill>
                  <a:srgbClr val="D4D4D4"/>
                </a:solidFill>
                <a:effectLst/>
                <a:latin typeface="Consolas" panose="020B0609020204030204" pitchFamily="49" charset="0"/>
              </a:rPr>
              <a:t>,</a:t>
            </a:r>
            <a:r>
              <a:rPr lang="en-IN" sz="1400" b="0" dirty="0">
                <a:solidFill>
                  <a:srgbClr val="CE9178"/>
                </a:solidFill>
                <a:effectLst/>
                <a:latin typeface="Consolas" panose="020B0609020204030204" pitchFamily="49" charset="0"/>
              </a:rPr>
              <a:t>'1'</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50</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2</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255</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3</a:t>
            </a:r>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LINE_AA</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p>
          <a:p>
            <a:r>
              <a:rPr lang="en-IN" sz="1400" b="0" dirty="0">
                <a:solidFill>
                  <a:srgbClr val="D4D4D4"/>
                </a:solidFill>
                <a:effectLst/>
                <a:latin typeface="Consolas" panose="020B0609020204030204" pitchFamily="49" charset="0"/>
              </a:rPr>
              <a:t>        </a:t>
            </a:r>
            <a:r>
              <a:rPr lang="en-IN" sz="1400" b="0" dirty="0" err="1">
                <a:solidFill>
                  <a:srgbClr val="C586C0"/>
                </a:solidFill>
                <a:effectLst/>
                <a:latin typeface="Consolas" panose="020B0609020204030204" pitchFamily="49" charset="0"/>
              </a:rPr>
              <a:t>elif</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l</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2</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DCDCAA"/>
                </a:solidFill>
                <a:effectLst/>
                <a:latin typeface="Consolas" panose="020B0609020204030204" pitchFamily="49" charset="0"/>
              </a:rPr>
              <a:t>putText</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frame</a:t>
            </a:r>
            <a:r>
              <a:rPr lang="en-IN" sz="1400" b="0" dirty="0">
                <a:solidFill>
                  <a:srgbClr val="D4D4D4"/>
                </a:solidFill>
                <a:effectLst/>
                <a:latin typeface="Consolas" panose="020B0609020204030204" pitchFamily="49" charset="0"/>
              </a:rPr>
              <a:t>,</a:t>
            </a:r>
            <a:r>
              <a:rPr lang="en-IN" sz="1400" b="0" dirty="0">
                <a:solidFill>
                  <a:srgbClr val="CE9178"/>
                </a:solidFill>
                <a:effectLst/>
                <a:latin typeface="Consolas" panose="020B0609020204030204" pitchFamily="49" charset="0"/>
              </a:rPr>
              <a:t>'2'</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50</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2</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255</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3</a:t>
            </a:r>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LINE_AA</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p>
          <a:p>
            <a:r>
              <a:rPr lang="en-IN" sz="1400" b="0" dirty="0">
                <a:solidFill>
                  <a:srgbClr val="D4D4D4"/>
                </a:solidFill>
                <a:effectLst/>
                <a:latin typeface="Consolas" panose="020B0609020204030204" pitchFamily="49" charset="0"/>
              </a:rPr>
              <a:t>        </a:t>
            </a:r>
            <a:r>
              <a:rPr lang="en-IN" sz="1400" b="0" dirty="0" err="1">
                <a:solidFill>
                  <a:srgbClr val="C586C0"/>
                </a:solidFill>
                <a:effectLst/>
                <a:latin typeface="Consolas" panose="020B0609020204030204" pitchFamily="49" charset="0"/>
              </a:rPr>
              <a:t>elif</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l</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3</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p>
          <a:p>
            <a:r>
              <a:rPr lang="en-IN" sz="1400" b="0" dirty="0">
                <a:solidFill>
                  <a:srgbClr val="D4D4D4"/>
                </a:solidFill>
                <a:effectLst/>
                <a:latin typeface="Consolas" panose="020B0609020204030204" pitchFamily="49" charset="0"/>
              </a:rPr>
              <a:t>              </a:t>
            </a:r>
            <a:r>
              <a:rPr lang="en-IN" sz="1400" b="0" dirty="0">
                <a:solidFill>
                  <a:srgbClr val="C586C0"/>
                </a:solidFill>
                <a:effectLst/>
                <a:latin typeface="Consolas" panose="020B0609020204030204" pitchFamily="49" charset="0"/>
              </a:rPr>
              <a:t>if</a:t>
            </a:r>
            <a:r>
              <a:rPr lang="en-IN" sz="1400" b="0" dirty="0">
                <a:solidFill>
                  <a:srgbClr val="D4D4D4"/>
                </a:solidFill>
                <a:effectLst/>
                <a:latin typeface="Consolas" panose="020B0609020204030204" pitchFamily="49" charset="0"/>
              </a:rPr>
              <a:t> </a:t>
            </a:r>
            <a:r>
              <a:rPr lang="en-IN" sz="1400" b="0" dirty="0" err="1">
                <a:solidFill>
                  <a:srgbClr val="9CDCFE"/>
                </a:solidFill>
                <a:effectLst/>
                <a:latin typeface="Consolas" panose="020B0609020204030204" pitchFamily="49" charset="0"/>
              </a:rPr>
              <a:t>arearatio</a:t>
            </a:r>
            <a:r>
              <a:rPr lang="en-IN" sz="1400" b="0" dirty="0">
                <a:solidFill>
                  <a:srgbClr val="D4D4D4"/>
                </a:solidFill>
                <a:effectLst/>
                <a:latin typeface="Consolas" panose="020B0609020204030204" pitchFamily="49" charset="0"/>
              </a:rPr>
              <a:t>&lt;</a:t>
            </a:r>
            <a:r>
              <a:rPr lang="en-IN" sz="1400" b="0" dirty="0">
                <a:solidFill>
                  <a:srgbClr val="B5CEA8"/>
                </a:solidFill>
                <a:effectLst/>
                <a:latin typeface="Consolas" panose="020B0609020204030204" pitchFamily="49" charset="0"/>
              </a:rPr>
              <a:t>27</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DCDCAA"/>
                </a:solidFill>
                <a:effectLst/>
                <a:latin typeface="Consolas" panose="020B0609020204030204" pitchFamily="49" charset="0"/>
              </a:rPr>
              <a:t>putText</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frame</a:t>
            </a:r>
            <a:r>
              <a:rPr lang="en-IN" sz="1400" b="0" dirty="0">
                <a:solidFill>
                  <a:srgbClr val="D4D4D4"/>
                </a:solidFill>
                <a:effectLst/>
                <a:latin typeface="Consolas" panose="020B0609020204030204" pitchFamily="49" charset="0"/>
              </a:rPr>
              <a:t>,</a:t>
            </a:r>
            <a:r>
              <a:rPr lang="en-IN" sz="1400" b="0" dirty="0">
                <a:solidFill>
                  <a:srgbClr val="CE9178"/>
                </a:solidFill>
                <a:effectLst/>
                <a:latin typeface="Consolas" panose="020B0609020204030204" pitchFamily="49" charset="0"/>
              </a:rPr>
              <a:t>'3'</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50</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2</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255</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3</a:t>
            </a:r>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LINE_AA</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C586C0"/>
                </a:solidFill>
                <a:effectLst/>
                <a:latin typeface="Consolas" panose="020B0609020204030204" pitchFamily="49" charset="0"/>
              </a:rPr>
              <a:t>else</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DCDCAA"/>
                </a:solidFill>
                <a:effectLst/>
                <a:latin typeface="Consolas" panose="020B0609020204030204" pitchFamily="49" charset="0"/>
              </a:rPr>
              <a:t>putText</a:t>
            </a:r>
            <a:r>
              <a:rPr lang="en-IN" sz="1400" b="0" dirty="0">
                <a:solidFill>
                  <a:srgbClr val="D4D4D4"/>
                </a:solidFill>
                <a:effectLst/>
                <a:latin typeface="Consolas" panose="020B0609020204030204" pitchFamily="49" charset="0"/>
              </a:rPr>
              <a:t>(</a:t>
            </a:r>
            <a:r>
              <a:rPr lang="en-IN" sz="1400" b="0" dirty="0" err="1">
                <a:solidFill>
                  <a:srgbClr val="9CDCFE"/>
                </a:solidFill>
                <a:effectLst/>
                <a:latin typeface="Consolas" panose="020B0609020204030204" pitchFamily="49" charset="0"/>
              </a:rPr>
              <a:t>frame</a:t>
            </a:r>
            <a:r>
              <a:rPr lang="en-IN" sz="1400" b="0" dirty="0" err="1">
                <a:solidFill>
                  <a:srgbClr val="D4D4D4"/>
                </a:solidFill>
                <a:effectLst/>
                <a:latin typeface="Consolas" panose="020B0609020204030204" pitchFamily="49" charset="0"/>
              </a:rPr>
              <a:t>,</a:t>
            </a:r>
            <a:r>
              <a:rPr lang="en-IN" sz="1400" b="0" dirty="0" err="1">
                <a:solidFill>
                  <a:srgbClr val="CE9178"/>
                </a:solidFill>
                <a:effectLst/>
                <a:latin typeface="Consolas" panose="020B0609020204030204" pitchFamily="49" charset="0"/>
              </a:rPr>
              <a:t>'ok</a:t>
            </a:r>
            <a:r>
              <a:rPr lang="en-IN" sz="1400" b="0" dirty="0">
                <a:solidFill>
                  <a:srgbClr val="CE9178"/>
                </a:solidFill>
                <a:effectLst/>
                <a:latin typeface="Consolas" panose="020B0609020204030204" pitchFamily="49" charset="0"/>
              </a:rPr>
              <a:t>'</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50</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2</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255</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3</a:t>
            </a:r>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LINE_AA</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p>
          <a:p>
            <a:r>
              <a:rPr lang="en-IN" sz="1400" b="0" dirty="0">
                <a:solidFill>
                  <a:srgbClr val="D4D4D4"/>
                </a:solidFill>
                <a:effectLst/>
                <a:latin typeface="Consolas" panose="020B0609020204030204" pitchFamily="49" charset="0"/>
              </a:rPr>
              <a:t>        </a:t>
            </a:r>
            <a:r>
              <a:rPr lang="en-IN" sz="1400" b="0" dirty="0" err="1">
                <a:solidFill>
                  <a:srgbClr val="C586C0"/>
                </a:solidFill>
                <a:effectLst/>
                <a:latin typeface="Consolas" panose="020B0609020204030204" pitchFamily="49" charset="0"/>
              </a:rPr>
              <a:t>elif</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l</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4</a:t>
            </a:r>
            <a:r>
              <a:rPr lang="en-IN" sz="1400" b="0" dirty="0">
                <a:solidFill>
                  <a:srgbClr val="D4D4D4"/>
                </a:solidFill>
                <a:effectLst/>
                <a:latin typeface="Consolas" panose="020B0609020204030204" pitchFamily="49" charset="0"/>
              </a:rPr>
              <a:t>:</a:t>
            </a:r>
          </a:p>
          <a:p>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DCDCAA"/>
                </a:solidFill>
                <a:effectLst/>
                <a:latin typeface="Consolas" panose="020B0609020204030204" pitchFamily="49" charset="0"/>
              </a:rPr>
              <a:t>putText</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frame</a:t>
            </a:r>
            <a:r>
              <a:rPr lang="en-IN" sz="1400" b="0" dirty="0">
                <a:solidFill>
                  <a:srgbClr val="D4D4D4"/>
                </a:solidFill>
                <a:effectLst/>
                <a:latin typeface="Consolas" panose="020B0609020204030204" pitchFamily="49" charset="0"/>
              </a:rPr>
              <a:t>,</a:t>
            </a:r>
            <a:r>
              <a:rPr lang="en-IN" sz="1400" b="0" dirty="0">
                <a:solidFill>
                  <a:srgbClr val="CE9178"/>
                </a:solidFill>
                <a:effectLst/>
                <a:latin typeface="Consolas" panose="020B0609020204030204" pitchFamily="49" charset="0"/>
              </a:rPr>
              <a:t>'4'</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50</a:t>
            </a:r>
            <a:r>
              <a:rPr lang="en-IN" sz="1400" b="0" dirty="0">
                <a:solidFill>
                  <a:srgbClr val="D4D4D4"/>
                </a:solidFill>
                <a:effectLst/>
                <a:latin typeface="Consolas" panose="020B0609020204030204" pitchFamily="49" charset="0"/>
              </a:rPr>
              <a:t>), </a:t>
            </a:r>
            <a:r>
              <a:rPr lang="en-IN" sz="1400" b="0" dirty="0">
                <a:solidFill>
                  <a:srgbClr val="9CDCFE"/>
                </a:solidFill>
                <a:effectLst/>
                <a:latin typeface="Consolas" panose="020B0609020204030204" pitchFamily="49" charset="0"/>
              </a:rPr>
              <a:t>font</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2</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0</a:t>
            </a:r>
            <a:r>
              <a:rPr lang="en-IN" sz="1400" b="0" dirty="0">
                <a:solidFill>
                  <a:srgbClr val="D4D4D4"/>
                </a:solidFill>
                <a:effectLst/>
                <a:latin typeface="Consolas" panose="020B0609020204030204" pitchFamily="49" charset="0"/>
              </a:rPr>
              <a:t>,</a:t>
            </a:r>
            <a:r>
              <a:rPr lang="en-IN" sz="1400" b="0" dirty="0">
                <a:solidFill>
                  <a:srgbClr val="B5CEA8"/>
                </a:solidFill>
                <a:effectLst/>
                <a:latin typeface="Consolas" panose="020B0609020204030204" pitchFamily="49" charset="0"/>
              </a:rPr>
              <a:t>255</a:t>
            </a:r>
            <a:r>
              <a:rPr lang="en-IN" sz="1400" b="0" dirty="0">
                <a:solidFill>
                  <a:srgbClr val="D4D4D4"/>
                </a:solidFill>
                <a:effectLst/>
                <a:latin typeface="Consolas" panose="020B0609020204030204" pitchFamily="49" charset="0"/>
              </a:rPr>
              <a:t>), </a:t>
            </a:r>
            <a:r>
              <a:rPr lang="en-IN" sz="1400" b="0" dirty="0">
                <a:solidFill>
                  <a:srgbClr val="B5CEA8"/>
                </a:solidFill>
                <a:effectLst/>
                <a:latin typeface="Consolas" panose="020B0609020204030204" pitchFamily="49" charset="0"/>
              </a:rPr>
              <a:t>3</a:t>
            </a:r>
            <a:r>
              <a:rPr lang="en-IN" sz="1400" b="0" dirty="0">
                <a:solidFill>
                  <a:srgbClr val="D4D4D4"/>
                </a:solidFill>
                <a:effectLst/>
                <a:latin typeface="Consolas" panose="020B0609020204030204" pitchFamily="49" charset="0"/>
              </a:rPr>
              <a:t>, </a:t>
            </a:r>
            <a:r>
              <a:rPr lang="en-IN" sz="1400" b="0" dirty="0">
                <a:solidFill>
                  <a:srgbClr val="4EC9B0"/>
                </a:solidFill>
                <a:effectLst/>
                <a:latin typeface="Consolas" panose="020B0609020204030204" pitchFamily="49" charset="0"/>
              </a:rPr>
              <a:t>cv2</a:t>
            </a:r>
            <a:r>
              <a:rPr lang="en-IN" sz="1400" b="0" dirty="0">
                <a:solidFill>
                  <a:srgbClr val="D4D4D4"/>
                </a:solidFill>
                <a:effectLst/>
                <a:latin typeface="Consolas" panose="020B0609020204030204" pitchFamily="49" charset="0"/>
              </a:rPr>
              <a:t>.</a:t>
            </a:r>
            <a:r>
              <a:rPr lang="en-IN" sz="1400" b="0" dirty="0">
                <a:solidFill>
                  <a:srgbClr val="9CDCFE"/>
                </a:solidFill>
                <a:effectLst/>
                <a:latin typeface="Consolas" panose="020B0609020204030204" pitchFamily="49" charset="0"/>
              </a:rPr>
              <a:t>LINE_AA</a:t>
            </a:r>
            <a:r>
              <a:rPr lang="en-IN" sz="1400" b="0" dirty="0">
                <a:solidFill>
                  <a:srgbClr val="D4D4D4"/>
                </a:solidFill>
                <a:effectLst/>
                <a:latin typeface="Consolas" panose="020B0609020204030204" pitchFamily="49" charset="0"/>
              </a:rPr>
              <a:t>)</a:t>
            </a:r>
          </a:p>
          <a:p>
            <a:endParaRPr lang="en-IN" sz="1600" dirty="0"/>
          </a:p>
        </p:txBody>
      </p:sp>
    </p:spTree>
    <p:extLst>
      <p:ext uri="{BB962C8B-B14F-4D97-AF65-F5344CB8AC3E}">
        <p14:creationId xmlns:p14="http://schemas.microsoft.com/office/powerpoint/2010/main" val="3602372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49B48-E2AA-EA55-B54B-09912ED4BA40}"/>
              </a:ext>
            </a:extLst>
          </p:cNvPr>
          <p:cNvSpPr>
            <a:spLocks noGrp="1"/>
          </p:cNvSpPr>
          <p:nvPr>
            <p:ph type="ctrTitle"/>
          </p:nvPr>
        </p:nvSpPr>
        <p:spPr>
          <a:xfrm>
            <a:off x="350982" y="203200"/>
            <a:ext cx="7197727" cy="942109"/>
          </a:xfrm>
        </p:spPr>
        <p:txBody>
          <a:bodyPr/>
          <a:lstStyle/>
          <a:p>
            <a:r>
              <a:rPr lang="en-IN" dirty="0"/>
              <a:t>:</a:t>
            </a:r>
          </a:p>
        </p:txBody>
      </p:sp>
      <p:sp>
        <p:nvSpPr>
          <p:cNvPr id="3" name="Subtitle 2">
            <a:extLst>
              <a:ext uri="{FF2B5EF4-FFF2-40B4-BE49-F238E27FC236}">
                <a16:creationId xmlns:a16="http://schemas.microsoft.com/office/drawing/2014/main" id="{0367433F-3F63-2C61-E427-BF465B5452C2}"/>
              </a:ext>
            </a:extLst>
          </p:cNvPr>
          <p:cNvSpPr>
            <a:spLocks noGrp="1"/>
          </p:cNvSpPr>
          <p:nvPr>
            <p:ph type="subTitle" idx="1"/>
          </p:nvPr>
        </p:nvSpPr>
        <p:spPr>
          <a:xfrm>
            <a:off x="350982" y="304800"/>
            <a:ext cx="11490036" cy="6078071"/>
          </a:xfrm>
        </p:spPr>
        <p:txBody>
          <a:bodyPr>
            <a:normAutofit fontScale="77500" lnSpcReduction="20000"/>
          </a:bodyPr>
          <a:lstStyle/>
          <a:p>
            <a:pPr algn="l"/>
            <a:r>
              <a:rPr lang="en-IN" b="0" dirty="0" err="1">
                <a:solidFill>
                  <a:srgbClr val="C586C0"/>
                </a:solidFill>
                <a:effectLst/>
                <a:latin typeface="Consolas" panose="020B0609020204030204" pitchFamily="49" charset="0"/>
              </a:rPr>
              <a:t>elif</a:t>
            </a:r>
            <a:r>
              <a:rPr lang="en-IN" b="0" dirty="0">
                <a:solidFill>
                  <a:srgbClr val="D4D4D4"/>
                </a:solidFill>
                <a:effectLst/>
                <a:latin typeface="Consolas" panose="020B0609020204030204" pitchFamily="49" charset="0"/>
              </a:rPr>
              <a:t> </a:t>
            </a:r>
            <a:r>
              <a:rPr lang="en-IN" b="0" dirty="0">
                <a:solidFill>
                  <a:srgbClr val="9CDCFE"/>
                </a:solidFill>
                <a:effectLst/>
                <a:latin typeface="Consolas" panose="020B0609020204030204" pitchFamily="49" charset="0"/>
              </a:rPr>
              <a:t>l</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5</a:t>
            </a:r>
            <a:r>
              <a:rPr lang="en-IN" b="0" dirty="0">
                <a:solidFill>
                  <a:srgbClr val="D4D4D4"/>
                </a:solidFill>
                <a:effectLst/>
                <a:latin typeface="Consolas" panose="020B0609020204030204" pitchFamily="49" charset="0"/>
              </a:rPr>
              <a:t>:</a:t>
            </a:r>
          </a:p>
          <a:p>
            <a:pPr algn="l"/>
            <a:r>
              <a:rPr lang="en-IN" b="0" dirty="0">
                <a:solidFill>
                  <a:srgbClr val="D4D4D4"/>
                </a:solidFill>
                <a:effectLst/>
                <a:latin typeface="Consolas" panose="020B0609020204030204" pitchFamily="49" charset="0"/>
              </a:rPr>
              <a:t>            </a:t>
            </a:r>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DCDCAA"/>
                </a:solidFill>
                <a:effectLst/>
                <a:latin typeface="Consolas" panose="020B0609020204030204" pitchFamily="49" charset="0"/>
              </a:rPr>
              <a:t>putText</a:t>
            </a:r>
            <a:r>
              <a:rPr lang="en-IN" b="0" dirty="0">
                <a:solidFill>
                  <a:srgbClr val="D4D4D4"/>
                </a:solidFill>
                <a:effectLst/>
                <a:latin typeface="Consolas" panose="020B0609020204030204" pitchFamily="49" charset="0"/>
              </a:rPr>
              <a:t>(</a:t>
            </a:r>
            <a:r>
              <a:rPr lang="en-IN" b="0" dirty="0">
                <a:solidFill>
                  <a:srgbClr val="9CDCFE"/>
                </a:solidFill>
                <a:effectLst/>
                <a:latin typeface="Consolas" panose="020B0609020204030204" pitchFamily="49" charset="0"/>
              </a:rPr>
              <a:t>frame</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'5'</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0</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50</a:t>
            </a:r>
            <a:r>
              <a:rPr lang="en-IN" b="0" dirty="0">
                <a:solidFill>
                  <a:srgbClr val="D4D4D4"/>
                </a:solidFill>
                <a:effectLst/>
                <a:latin typeface="Consolas" panose="020B0609020204030204" pitchFamily="49" charset="0"/>
              </a:rPr>
              <a:t>), </a:t>
            </a:r>
            <a:r>
              <a:rPr lang="en-IN" b="0" dirty="0">
                <a:solidFill>
                  <a:srgbClr val="9CDCFE"/>
                </a:solidFill>
                <a:effectLst/>
                <a:latin typeface="Consolas" panose="020B0609020204030204" pitchFamily="49" charset="0"/>
              </a:rPr>
              <a:t>font</a:t>
            </a:r>
            <a:r>
              <a:rPr lang="en-IN" b="0" dirty="0">
                <a:solidFill>
                  <a:srgbClr val="D4D4D4"/>
                </a:solidFill>
                <a:effectLst/>
                <a:latin typeface="Consolas" panose="020B0609020204030204" pitchFamily="49" charset="0"/>
              </a:rPr>
              <a:t>, </a:t>
            </a:r>
            <a:r>
              <a:rPr lang="en-IN" b="0" dirty="0">
                <a:solidFill>
                  <a:srgbClr val="B5CEA8"/>
                </a:solidFill>
                <a:effectLst/>
                <a:latin typeface="Consolas" panose="020B0609020204030204" pitchFamily="49" charset="0"/>
              </a:rPr>
              <a:t>2</a:t>
            </a:r>
            <a:r>
              <a:rPr lang="en-IN" b="0" dirty="0">
                <a:solidFill>
                  <a:srgbClr val="D4D4D4"/>
                </a:solidFill>
                <a:effectLst/>
                <a:latin typeface="Consolas" panose="020B0609020204030204" pitchFamily="49" charset="0"/>
              </a:rPr>
              <a:t>, (</a:t>
            </a:r>
            <a:r>
              <a:rPr lang="en-IN" b="0" dirty="0">
                <a:solidFill>
                  <a:srgbClr val="B5CEA8"/>
                </a:solidFill>
                <a:effectLst/>
                <a:latin typeface="Consolas" panose="020B0609020204030204" pitchFamily="49" charset="0"/>
              </a:rPr>
              <a:t>0</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0</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255</a:t>
            </a:r>
            <a:r>
              <a:rPr lang="en-IN" b="0" dirty="0">
                <a:solidFill>
                  <a:srgbClr val="D4D4D4"/>
                </a:solidFill>
                <a:effectLst/>
                <a:latin typeface="Consolas" panose="020B0609020204030204" pitchFamily="49" charset="0"/>
              </a:rPr>
              <a:t>), </a:t>
            </a:r>
            <a:r>
              <a:rPr lang="en-IN" b="0" dirty="0">
                <a:solidFill>
                  <a:srgbClr val="B5CEA8"/>
                </a:solidFill>
                <a:effectLst/>
                <a:latin typeface="Consolas" panose="020B0609020204030204" pitchFamily="49" charset="0"/>
              </a:rPr>
              <a:t>3</a:t>
            </a:r>
            <a:r>
              <a:rPr lang="en-IN" b="0" dirty="0">
                <a:solidFill>
                  <a:srgbClr val="D4D4D4"/>
                </a:solidFill>
                <a:effectLst/>
                <a:latin typeface="Consolas" panose="020B0609020204030204" pitchFamily="49" charset="0"/>
              </a:rPr>
              <a:t>, </a:t>
            </a:r>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9CDCFE"/>
                </a:solidFill>
                <a:effectLst/>
                <a:latin typeface="Consolas" panose="020B0609020204030204" pitchFamily="49" charset="0"/>
              </a:rPr>
              <a:t>LINE_AA</a:t>
            </a:r>
            <a:r>
              <a:rPr lang="en-IN" b="0" dirty="0">
                <a:solidFill>
                  <a:srgbClr val="D4D4D4"/>
                </a:solidFill>
                <a:effectLst/>
                <a:latin typeface="Consolas" panose="020B0609020204030204" pitchFamily="49" charset="0"/>
              </a:rPr>
              <a:t>)</a:t>
            </a:r>
          </a:p>
          <a:p>
            <a:pPr algn="l"/>
            <a:r>
              <a:rPr lang="en-IN" b="0" dirty="0">
                <a:solidFill>
                  <a:srgbClr val="D4D4D4"/>
                </a:solidFill>
                <a:effectLst/>
                <a:latin typeface="Consolas" panose="020B0609020204030204" pitchFamily="49" charset="0"/>
              </a:rPr>
              <a:t>            </a:t>
            </a:r>
          </a:p>
          <a:p>
            <a:pPr algn="l"/>
            <a:r>
              <a:rPr lang="en-IN" b="0" dirty="0">
                <a:solidFill>
                  <a:srgbClr val="D4D4D4"/>
                </a:solidFill>
                <a:effectLst/>
                <a:latin typeface="Consolas" panose="020B0609020204030204" pitchFamily="49" charset="0"/>
              </a:rPr>
              <a:t>        </a:t>
            </a:r>
            <a:r>
              <a:rPr lang="en-IN" b="0" dirty="0" err="1">
                <a:solidFill>
                  <a:srgbClr val="C586C0"/>
                </a:solidFill>
                <a:effectLst/>
                <a:latin typeface="Consolas" panose="020B0609020204030204" pitchFamily="49" charset="0"/>
              </a:rPr>
              <a:t>elif</a:t>
            </a:r>
            <a:r>
              <a:rPr lang="en-IN" b="0" dirty="0">
                <a:solidFill>
                  <a:srgbClr val="D4D4D4"/>
                </a:solidFill>
                <a:effectLst/>
                <a:latin typeface="Consolas" panose="020B0609020204030204" pitchFamily="49" charset="0"/>
              </a:rPr>
              <a:t> </a:t>
            </a:r>
            <a:r>
              <a:rPr lang="en-IN" b="0" dirty="0">
                <a:solidFill>
                  <a:srgbClr val="9CDCFE"/>
                </a:solidFill>
                <a:effectLst/>
                <a:latin typeface="Consolas" panose="020B0609020204030204" pitchFamily="49" charset="0"/>
              </a:rPr>
              <a:t>l</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6</a:t>
            </a:r>
            <a:r>
              <a:rPr lang="en-IN" b="0" dirty="0">
                <a:solidFill>
                  <a:srgbClr val="D4D4D4"/>
                </a:solidFill>
                <a:effectLst/>
                <a:latin typeface="Consolas" panose="020B0609020204030204" pitchFamily="49" charset="0"/>
              </a:rPr>
              <a:t>:</a:t>
            </a:r>
          </a:p>
          <a:p>
            <a:pPr algn="l"/>
            <a:r>
              <a:rPr lang="en-IN" b="0" dirty="0">
                <a:solidFill>
                  <a:srgbClr val="D4D4D4"/>
                </a:solidFill>
                <a:effectLst/>
                <a:latin typeface="Consolas" panose="020B0609020204030204" pitchFamily="49" charset="0"/>
              </a:rPr>
              <a:t>            </a:t>
            </a:r>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DCDCAA"/>
                </a:solidFill>
                <a:effectLst/>
                <a:latin typeface="Consolas" panose="020B0609020204030204" pitchFamily="49" charset="0"/>
              </a:rPr>
              <a:t>putText</a:t>
            </a:r>
            <a:r>
              <a:rPr lang="en-IN" b="0" dirty="0">
                <a:solidFill>
                  <a:srgbClr val="D4D4D4"/>
                </a:solidFill>
                <a:effectLst/>
                <a:latin typeface="Consolas" panose="020B0609020204030204" pitchFamily="49" charset="0"/>
              </a:rPr>
              <a:t>(</a:t>
            </a:r>
            <a:r>
              <a:rPr lang="en-IN" b="0" dirty="0" err="1">
                <a:solidFill>
                  <a:srgbClr val="9CDCFE"/>
                </a:solidFill>
                <a:effectLst/>
                <a:latin typeface="Consolas" panose="020B0609020204030204" pitchFamily="49" charset="0"/>
              </a:rPr>
              <a:t>frame</a:t>
            </a:r>
            <a:r>
              <a:rPr lang="en-IN" b="0" dirty="0" err="1">
                <a:solidFill>
                  <a:srgbClr val="D4D4D4"/>
                </a:solidFill>
                <a:effectLst/>
                <a:latin typeface="Consolas" panose="020B0609020204030204" pitchFamily="49" charset="0"/>
              </a:rPr>
              <a:t>,</a:t>
            </a:r>
            <a:r>
              <a:rPr lang="en-IN" b="0" dirty="0" err="1">
                <a:solidFill>
                  <a:srgbClr val="CE9178"/>
                </a:solidFill>
                <a:effectLst/>
                <a:latin typeface="Consolas" panose="020B0609020204030204" pitchFamily="49" charset="0"/>
              </a:rPr>
              <a:t>'reposition</a:t>
            </a:r>
            <a:r>
              <a:rPr lang="en-IN" b="0" dirty="0">
                <a:solidFill>
                  <a:srgbClr val="CE9178"/>
                </a:solidFill>
                <a:effectLst/>
                <a:latin typeface="Consolas" panose="020B0609020204030204" pitchFamily="49" charset="0"/>
              </a:rPr>
              <a:t>'</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0</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50</a:t>
            </a:r>
            <a:r>
              <a:rPr lang="en-IN" b="0" dirty="0">
                <a:solidFill>
                  <a:srgbClr val="D4D4D4"/>
                </a:solidFill>
                <a:effectLst/>
                <a:latin typeface="Consolas" panose="020B0609020204030204" pitchFamily="49" charset="0"/>
              </a:rPr>
              <a:t>), </a:t>
            </a:r>
            <a:r>
              <a:rPr lang="en-IN" b="0" dirty="0">
                <a:solidFill>
                  <a:srgbClr val="9CDCFE"/>
                </a:solidFill>
                <a:effectLst/>
                <a:latin typeface="Consolas" panose="020B0609020204030204" pitchFamily="49" charset="0"/>
              </a:rPr>
              <a:t>font</a:t>
            </a:r>
            <a:r>
              <a:rPr lang="en-IN" b="0" dirty="0">
                <a:solidFill>
                  <a:srgbClr val="D4D4D4"/>
                </a:solidFill>
                <a:effectLst/>
                <a:latin typeface="Consolas" panose="020B0609020204030204" pitchFamily="49" charset="0"/>
              </a:rPr>
              <a:t>, </a:t>
            </a:r>
            <a:r>
              <a:rPr lang="en-IN" b="0" dirty="0">
                <a:solidFill>
                  <a:srgbClr val="B5CEA8"/>
                </a:solidFill>
                <a:effectLst/>
                <a:latin typeface="Consolas" panose="020B0609020204030204" pitchFamily="49" charset="0"/>
              </a:rPr>
              <a:t>2</a:t>
            </a:r>
            <a:r>
              <a:rPr lang="en-IN" b="0" dirty="0">
                <a:solidFill>
                  <a:srgbClr val="D4D4D4"/>
                </a:solidFill>
                <a:effectLst/>
                <a:latin typeface="Consolas" panose="020B0609020204030204" pitchFamily="49" charset="0"/>
              </a:rPr>
              <a:t>, (</a:t>
            </a:r>
            <a:r>
              <a:rPr lang="en-IN" b="0" dirty="0">
                <a:solidFill>
                  <a:srgbClr val="B5CEA8"/>
                </a:solidFill>
                <a:effectLst/>
                <a:latin typeface="Consolas" panose="020B0609020204030204" pitchFamily="49" charset="0"/>
              </a:rPr>
              <a:t>0</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0</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255</a:t>
            </a:r>
            <a:r>
              <a:rPr lang="en-IN" b="0" dirty="0">
                <a:solidFill>
                  <a:srgbClr val="D4D4D4"/>
                </a:solidFill>
                <a:effectLst/>
                <a:latin typeface="Consolas" panose="020B0609020204030204" pitchFamily="49" charset="0"/>
              </a:rPr>
              <a:t>), </a:t>
            </a:r>
            <a:r>
              <a:rPr lang="en-IN" b="0" dirty="0">
                <a:solidFill>
                  <a:srgbClr val="B5CEA8"/>
                </a:solidFill>
                <a:effectLst/>
                <a:latin typeface="Consolas" panose="020B0609020204030204" pitchFamily="49" charset="0"/>
              </a:rPr>
              <a:t>3</a:t>
            </a:r>
            <a:r>
              <a:rPr lang="en-IN" b="0" dirty="0">
                <a:solidFill>
                  <a:srgbClr val="D4D4D4"/>
                </a:solidFill>
                <a:effectLst/>
                <a:latin typeface="Consolas" panose="020B0609020204030204" pitchFamily="49" charset="0"/>
              </a:rPr>
              <a:t>, </a:t>
            </a:r>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9CDCFE"/>
                </a:solidFill>
                <a:effectLst/>
                <a:latin typeface="Consolas" panose="020B0609020204030204" pitchFamily="49" charset="0"/>
              </a:rPr>
              <a:t>LINE_AA</a:t>
            </a:r>
            <a:r>
              <a:rPr lang="en-IN" b="0" dirty="0">
                <a:solidFill>
                  <a:srgbClr val="D4D4D4"/>
                </a:solidFill>
                <a:effectLst/>
                <a:latin typeface="Consolas" panose="020B0609020204030204" pitchFamily="49" charset="0"/>
              </a:rPr>
              <a:t>)</a:t>
            </a:r>
          </a:p>
          <a:p>
            <a:pPr algn="l"/>
            <a:r>
              <a:rPr lang="en-IN" b="0" dirty="0">
                <a:solidFill>
                  <a:srgbClr val="D4D4D4"/>
                </a:solidFill>
                <a:effectLst/>
                <a:latin typeface="Consolas" panose="020B0609020204030204" pitchFamily="49" charset="0"/>
              </a:rPr>
              <a:t>            </a:t>
            </a:r>
          </a:p>
          <a:p>
            <a:pPr algn="l"/>
            <a:r>
              <a:rPr lang="en-IN" b="0" dirty="0">
                <a:solidFill>
                  <a:srgbClr val="D4D4D4"/>
                </a:solidFill>
                <a:effectLst/>
                <a:latin typeface="Consolas" panose="020B0609020204030204" pitchFamily="49" charset="0"/>
              </a:rPr>
              <a:t>        </a:t>
            </a:r>
            <a:r>
              <a:rPr lang="en-IN" b="0" dirty="0">
                <a:solidFill>
                  <a:srgbClr val="C586C0"/>
                </a:solidFill>
                <a:effectLst/>
                <a:latin typeface="Consolas" panose="020B0609020204030204" pitchFamily="49" charset="0"/>
              </a:rPr>
              <a:t>else</a:t>
            </a:r>
            <a:r>
              <a:rPr lang="en-IN" b="0" dirty="0">
                <a:solidFill>
                  <a:srgbClr val="D4D4D4"/>
                </a:solidFill>
                <a:effectLst/>
                <a:latin typeface="Consolas" panose="020B0609020204030204" pitchFamily="49" charset="0"/>
              </a:rPr>
              <a:t> :</a:t>
            </a:r>
          </a:p>
          <a:p>
            <a:pPr algn="l"/>
            <a:r>
              <a:rPr lang="en-IN" b="0" dirty="0">
                <a:solidFill>
                  <a:srgbClr val="D4D4D4"/>
                </a:solidFill>
                <a:effectLst/>
                <a:latin typeface="Consolas" panose="020B0609020204030204" pitchFamily="49" charset="0"/>
              </a:rPr>
              <a:t>            </a:t>
            </a:r>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DCDCAA"/>
                </a:solidFill>
                <a:effectLst/>
                <a:latin typeface="Consolas" panose="020B0609020204030204" pitchFamily="49" charset="0"/>
              </a:rPr>
              <a:t>putText</a:t>
            </a:r>
            <a:r>
              <a:rPr lang="en-IN" b="0" dirty="0">
                <a:solidFill>
                  <a:srgbClr val="D4D4D4"/>
                </a:solidFill>
                <a:effectLst/>
                <a:latin typeface="Consolas" panose="020B0609020204030204" pitchFamily="49" charset="0"/>
              </a:rPr>
              <a:t>(</a:t>
            </a:r>
            <a:r>
              <a:rPr lang="en-IN" b="0" dirty="0" err="1">
                <a:solidFill>
                  <a:srgbClr val="9CDCFE"/>
                </a:solidFill>
                <a:effectLst/>
                <a:latin typeface="Consolas" panose="020B0609020204030204" pitchFamily="49" charset="0"/>
              </a:rPr>
              <a:t>frame</a:t>
            </a:r>
            <a:r>
              <a:rPr lang="en-IN" b="0" dirty="0" err="1">
                <a:solidFill>
                  <a:srgbClr val="D4D4D4"/>
                </a:solidFill>
                <a:effectLst/>
                <a:latin typeface="Consolas" panose="020B0609020204030204" pitchFamily="49" charset="0"/>
              </a:rPr>
              <a:t>,</a:t>
            </a:r>
            <a:r>
              <a:rPr lang="en-IN" b="0" dirty="0" err="1">
                <a:solidFill>
                  <a:srgbClr val="CE9178"/>
                </a:solidFill>
                <a:effectLst/>
                <a:latin typeface="Consolas" panose="020B0609020204030204" pitchFamily="49" charset="0"/>
              </a:rPr>
              <a:t>'reposition</a:t>
            </a:r>
            <a:r>
              <a:rPr lang="en-IN" b="0" dirty="0">
                <a:solidFill>
                  <a:srgbClr val="CE9178"/>
                </a:solidFill>
                <a:effectLst/>
                <a:latin typeface="Consolas" panose="020B0609020204030204" pitchFamily="49" charset="0"/>
              </a:rPr>
              <a:t>'</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10</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50</a:t>
            </a:r>
            <a:r>
              <a:rPr lang="en-IN" b="0" dirty="0">
                <a:solidFill>
                  <a:srgbClr val="D4D4D4"/>
                </a:solidFill>
                <a:effectLst/>
                <a:latin typeface="Consolas" panose="020B0609020204030204" pitchFamily="49" charset="0"/>
              </a:rPr>
              <a:t>), </a:t>
            </a:r>
            <a:r>
              <a:rPr lang="en-IN" b="0" dirty="0">
                <a:solidFill>
                  <a:srgbClr val="9CDCFE"/>
                </a:solidFill>
                <a:effectLst/>
                <a:latin typeface="Consolas" panose="020B0609020204030204" pitchFamily="49" charset="0"/>
              </a:rPr>
              <a:t>font</a:t>
            </a:r>
            <a:r>
              <a:rPr lang="en-IN" b="0" dirty="0">
                <a:solidFill>
                  <a:srgbClr val="D4D4D4"/>
                </a:solidFill>
                <a:effectLst/>
                <a:latin typeface="Consolas" panose="020B0609020204030204" pitchFamily="49" charset="0"/>
              </a:rPr>
              <a:t>, </a:t>
            </a:r>
            <a:r>
              <a:rPr lang="en-IN" b="0" dirty="0">
                <a:solidFill>
                  <a:srgbClr val="B5CEA8"/>
                </a:solidFill>
                <a:effectLst/>
                <a:latin typeface="Consolas" panose="020B0609020204030204" pitchFamily="49" charset="0"/>
              </a:rPr>
              <a:t>2</a:t>
            </a:r>
            <a:r>
              <a:rPr lang="en-IN" b="0" dirty="0">
                <a:solidFill>
                  <a:srgbClr val="D4D4D4"/>
                </a:solidFill>
                <a:effectLst/>
                <a:latin typeface="Consolas" panose="020B0609020204030204" pitchFamily="49" charset="0"/>
              </a:rPr>
              <a:t>, (</a:t>
            </a:r>
            <a:r>
              <a:rPr lang="en-IN" b="0" dirty="0">
                <a:solidFill>
                  <a:srgbClr val="B5CEA8"/>
                </a:solidFill>
                <a:effectLst/>
                <a:latin typeface="Consolas" panose="020B0609020204030204" pitchFamily="49" charset="0"/>
              </a:rPr>
              <a:t>0</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0</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255</a:t>
            </a:r>
            <a:r>
              <a:rPr lang="en-IN" b="0" dirty="0">
                <a:solidFill>
                  <a:srgbClr val="D4D4D4"/>
                </a:solidFill>
                <a:effectLst/>
                <a:latin typeface="Consolas" panose="020B0609020204030204" pitchFamily="49" charset="0"/>
              </a:rPr>
              <a:t>), </a:t>
            </a:r>
            <a:r>
              <a:rPr lang="en-IN" b="0" dirty="0">
                <a:solidFill>
                  <a:srgbClr val="B5CEA8"/>
                </a:solidFill>
                <a:effectLst/>
                <a:latin typeface="Consolas" panose="020B0609020204030204" pitchFamily="49" charset="0"/>
              </a:rPr>
              <a:t>3</a:t>
            </a:r>
            <a:r>
              <a:rPr lang="en-IN" b="0" dirty="0">
                <a:solidFill>
                  <a:srgbClr val="D4D4D4"/>
                </a:solidFill>
                <a:effectLst/>
                <a:latin typeface="Consolas" panose="020B0609020204030204" pitchFamily="49" charset="0"/>
              </a:rPr>
              <a:t>, </a:t>
            </a:r>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9CDCFE"/>
                </a:solidFill>
                <a:effectLst/>
                <a:latin typeface="Consolas" panose="020B0609020204030204" pitchFamily="49" charset="0"/>
              </a:rPr>
              <a:t>LINE_AA</a:t>
            </a:r>
            <a:r>
              <a:rPr lang="en-IN" b="0" dirty="0">
                <a:solidFill>
                  <a:srgbClr val="D4D4D4"/>
                </a:solidFill>
                <a:effectLst/>
                <a:latin typeface="Consolas" panose="020B0609020204030204" pitchFamily="49" charset="0"/>
              </a:rPr>
              <a:t>)</a:t>
            </a:r>
          </a:p>
          <a:p>
            <a:pPr algn="l"/>
            <a:r>
              <a:rPr lang="en-IN" b="0" dirty="0">
                <a:solidFill>
                  <a:srgbClr val="D4D4D4"/>
                </a:solidFill>
                <a:effectLst/>
                <a:latin typeface="Consolas" panose="020B0609020204030204" pitchFamily="49" charset="0"/>
              </a:rPr>
              <a:t>            </a:t>
            </a:r>
          </a:p>
          <a:p>
            <a:pPr algn="l"/>
            <a:r>
              <a:rPr lang="en-IN" b="0" dirty="0">
                <a:solidFill>
                  <a:srgbClr val="D4D4D4"/>
                </a:solidFill>
                <a:effectLst/>
                <a:latin typeface="Consolas" panose="020B0609020204030204" pitchFamily="49" charset="0"/>
              </a:rPr>
              <a:t>        </a:t>
            </a:r>
            <a:r>
              <a:rPr lang="en-IN" b="0" dirty="0">
                <a:solidFill>
                  <a:srgbClr val="6A9955"/>
                </a:solidFill>
                <a:effectLst/>
                <a:latin typeface="Consolas" panose="020B0609020204030204" pitchFamily="49" charset="0"/>
              </a:rPr>
              <a:t>#show the windows</a:t>
            </a:r>
            <a:endParaRPr lang="en-IN" b="0" dirty="0">
              <a:solidFill>
                <a:srgbClr val="D4D4D4"/>
              </a:solidFill>
              <a:effectLst/>
              <a:latin typeface="Consolas" panose="020B0609020204030204" pitchFamily="49" charset="0"/>
            </a:endParaRPr>
          </a:p>
          <a:p>
            <a:pPr algn="l"/>
            <a:r>
              <a:rPr lang="en-IN" b="0" dirty="0">
                <a:solidFill>
                  <a:srgbClr val="D4D4D4"/>
                </a:solidFill>
                <a:effectLst/>
                <a:latin typeface="Consolas" panose="020B0609020204030204" pitchFamily="49" charset="0"/>
              </a:rPr>
              <a:t>        </a:t>
            </a:r>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DCDCAA"/>
                </a:solidFill>
                <a:effectLst/>
                <a:latin typeface="Consolas" panose="020B0609020204030204" pitchFamily="49" charset="0"/>
              </a:rPr>
              <a:t>imshow</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err="1">
                <a:solidFill>
                  <a:srgbClr val="CE9178"/>
                </a:solidFill>
                <a:effectLst/>
                <a:latin typeface="Consolas" panose="020B0609020204030204" pitchFamily="49" charset="0"/>
              </a:rPr>
              <a:t>mask'</a:t>
            </a:r>
            <a:r>
              <a:rPr lang="en-IN" b="0" dirty="0" err="1">
                <a:solidFill>
                  <a:srgbClr val="D4D4D4"/>
                </a:solidFill>
                <a:effectLst/>
                <a:latin typeface="Consolas" panose="020B0609020204030204" pitchFamily="49" charset="0"/>
              </a:rPr>
              <a:t>,</a:t>
            </a:r>
            <a:r>
              <a:rPr lang="en-IN" b="0" dirty="0" err="1">
                <a:solidFill>
                  <a:srgbClr val="9CDCFE"/>
                </a:solidFill>
                <a:effectLst/>
                <a:latin typeface="Consolas" panose="020B0609020204030204" pitchFamily="49" charset="0"/>
              </a:rPr>
              <a:t>mask</a:t>
            </a:r>
            <a:r>
              <a:rPr lang="en-IN" b="0" dirty="0">
                <a:solidFill>
                  <a:srgbClr val="D4D4D4"/>
                </a:solidFill>
                <a:effectLst/>
                <a:latin typeface="Consolas" panose="020B0609020204030204" pitchFamily="49" charset="0"/>
              </a:rPr>
              <a:t>)</a:t>
            </a:r>
          </a:p>
          <a:p>
            <a:pPr algn="l"/>
            <a:r>
              <a:rPr lang="en-IN" b="0" dirty="0">
                <a:solidFill>
                  <a:srgbClr val="D4D4D4"/>
                </a:solidFill>
                <a:effectLst/>
                <a:latin typeface="Consolas" panose="020B0609020204030204" pitchFamily="49" charset="0"/>
              </a:rPr>
              <a:t>        </a:t>
            </a:r>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DCDCAA"/>
                </a:solidFill>
                <a:effectLst/>
                <a:latin typeface="Consolas" panose="020B0609020204030204" pitchFamily="49" charset="0"/>
              </a:rPr>
              <a:t>imshow</a:t>
            </a:r>
            <a:r>
              <a:rPr lang="en-IN" b="0" dirty="0">
                <a:solidFill>
                  <a:srgbClr val="D4D4D4"/>
                </a:solidFill>
                <a:effectLst/>
                <a:latin typeface="Consolas" panose="020B0609020204030204" pitchFamily="49" charset="0"/>
              </a:rPr>
              <a:t>(</a:t>
            </a:r>
            <a:r>
              <a:rPr lang="en-IN" b="0" dirty="0">
                <a:solidFill>
                  <a:srgbClr val="CE9178"/>
                </a:solidFill>
                <a:effectLst/>
                <a:latin typeface="Consolas" panose="020B0609020204030204" pitchFamily="49" charset="0"/>
              </a:rPr>
              <a:t>'</a:t>
            </a:r>
            <a:r>
              <a:rPr lang="en-IN" b="0" dirty="0" err="1">
                <a:solidFill>
                  <a:srgbClr val="CE9178"/>
                </a:solidFill>
                <a:effectLst/>
                <a:latin typeface="Consolas" panose="020B0609020204030204" pitchFamily="49" charset="0"/>
              </a:rPr>
              <a:t>frame'</a:t>
            </a:r>
            <a:r>
              <a:rPr lang="en-IN" b="0" dirty="0" err="1">
                <a:solidFill>
                  <a:srgbClr val="D4D4D4"/>
                </a:solidFill>
                <a:effectLst/>
                <a:latin typeface="Consolas" panose="020B0609020204030204" pitchFamily="49" charset="0"/>
              </a:rPr>
              <a:t>,</a:t>
            </a:r>
            <a:r>
              <a:rPr lang="en-IN" b="0" dirty="0" err="1">
                <a:solidFill>
                  <a:srgbClr val="9CDCFE"/>
                </a:solidFill>
                <a:effectLst/>
                <a:latin typeface="Consolas" panose="020B0609020204030204" pitchFamily="49" charset="0"/>
              </a:rPr>
              <a:t>frame</a:t>
            </a:r>
            <a:r>
              <a:rPr lang="en-IN" b="0" dirty="0">
                <a:solidFill>
                  <a:srgbClr val="D4D4D4"/>
                </a:solidFill>
                <a:effectLst/>
                <a:latin typeface="Consolas" panose="020B0609020204030204" pitchFamily="49" charset="0"/>
              </a:rPr>
              <a:t>)</a:t>
            </a:r>
          </a:p>
          <a:p>
            <a:pPr algn="l"/>
            <a:r>
              <a:rPr lang="en-IN" b="0" dirty="0">
                <a:solidFill>
                  <a:srgbClr val="D4D4D4"/>
                </a:solidFill>
                <a:effectLst/>
                <a:latin typeface="Consolas" panose="020B0609020204030204" pitchFamily="49" charset="0"/>
              </a:rPr>
              <a:t>    </a:t>
            </a:r>
            <a:r>
              <a:rPr lang="en-IN" b="0" dirty="0">
                <a:solidFill>
                  <a:srgbClr val="C586C0"/>
                </a:solidFill>
                <a:effectLst/>
                <a:latin typeface="Consolas" panose="020B0609020204030204" pitchFamily="49" charset="0"/>
              </a:rPr>
              <a:t>except</a:t>
            </a:r>
            <a:r>
              <a:rPr lang="en-IN" b="0" dirty="0">
                <a:solidFill>
                  <a:srgbClr val="D4D4D4"/>
                </a:solidFill>
                <a:effectLst/>
                <a:latin typeface="Consolas" panose="020B0609020204030204" pitchFamily="49" charset="0"/>
              </a:rPr>
              <a:t>:</a:t>
            </a:r>
          </a:p>
          <a:p>
            <a:pPr algn="l"/>
            <a:r>
              <a:rPr lang="en-IN" b="0" dirty="0">
                <a:solidFill>
                  <a:srgbClr val="D4D4D4"/>
                </a:solidFill>
                <a:effectLst/>
                <a:latin typeface="Consolas" panose="020B0609020204030204" pitchFamily="49" charset="0"/>
              </a:rPr>
              <a:t>        </a:t>
            </a:r>
            <a:r>
              <a:rPr lang="en-IN" b="0" dirty="0">
                <a:solidFill>
                  <a:srgbClr val="C586C0"/>
                </a:solidFill>
                <a:effectLst/>
                <a:latin typeface="Consolas" panose="020B0609020204030204" pitchFamily="49" charset="0"/>
              </a:rPr>
              <a:t>pass</a:t>
            </a:r>
            <a:endParaRPr lang="en-IN" b="0" dirty="0">
              <a:solidFill>
                <a:srgbClr val="D4D4D4"/>
              </a:solidFill>
              <a:effectLst/>
              <a:latin typeface="Consolas" panose="020B0609020204030204" pitchFamily="49" charset="0"/>
            </a:endParaRPr>
          </a:p>
          <a:p>
            <a:pPr algn="l"/>
            <a:r>
              <a:rPr lang="en-IN" b="0" dirty="0">
                <a:solidFill>
                  <a:srgbClr val="D4D4D4"/>
                </a:solidFill>
                <a:effectLst/>
                <a:latin typeface="Consolas" panose="020B0609020204030204" pitchFamily="49" charset="0"/>
              </a:rPr>
              <a:t>    </a:t>
            </a:r>
            <a:r>
              <a:rPr lang="en-IN" b="0" dirty="0">
                <a:solidFill>
                  <a:srgbClr val="9CDCFE"/>
                </a:solidFill>
                <a:effectLst/>
                <a:latin typeface="Consolas" panose="020B0609020204030204" pitchFamily="49" charset="0"/>
              </a:rPr>
              <a:t>k</a:t>
            </a:r>
            <a:r>
              <a:rPr lang="en-IN" b="0" dirty="0">
                <a:solidFill>
                  <a:srgbClr val="D4D4D4"/>
                </a:solidFill>
                <a:effectLst/>
                <a:latin typeface="Consolas" panose="020B0609020204030204" pitchFamily="49" charset="0"/>
              </a:rPr>
              <a:t> = </a:t>
            </a:r>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DCDCAA"/>
                </a:solidFill>
                <a:effectLst/>
                <a:latin typeface="Consolas" panose="020B0609020204030204" pitchFamily="49" charset="0"/>
              </a:rPr>
              <a:t>waitKey</a:t>
            </a:r>
            <a:r>
              <a:rPr lang="en-IN" b="0" dirty="0">
                <a:solidFill>
                  <a:srgbClr val="D4D4D4"/>
                </a:solidFill>
                <a:effectLst/>
                <a:latin typeface="Consolas" panose="020B0609020204030204" pitchFamily="49" charset="0"/>
              </a:rPr>
              <a:t>(</a:t>
            </a:r>
            <a:r>
              <a:rPr lang="en-IN" b="0" dirty="0">
                <a:solidFill>
                  <a:srgbClr val="B5CEA8"/>
                </a:solidFill>
                <a:effectLst/>
                <a:latin typeface="Consolas" panose="020B0609020204030204" pitchFamily="49" charset="0"/>
              </a:rPr>
              <a:t>5</a:t>
            </a:r>
            <a:r>
              <a:rPr lang="en-IN" b="0" dirty="0">
                <a:solidFill>
                  <a:srgbClr val="D4D4D4"/>
                </a:solidFill>
                <a:effectLst/>
                <a:latin typeface="Consolas" panose="020B0609020204030204" pitchFamily="49" charset="0"/>
              </a:rPr>
              <a:t>) &amp; </a:t>
            </a:r>
            <a:r>
              <a:rPr lang="en-IN" b="0" dirty="0">
                <a:solidFill>
                  <a:srgbClr val="569CD6"/>
                </a:solidFill>
                <a:effectLst/>
                <a:latin typeface="Consolas" panose="020B0609020204030204" pitchFamily="49" charset="0"/>
              </a:rPr>
              <a:t>0x</a:t>
            </a:r>
            <a:r>
              <a:rPr lang="en-IN" b="0" dirty="0">
                <a:solidFill>
                  <a:srgbClr val="B5CEA8"/>
                </a:solidFill>
                <a:effectLst/>
                <a:latin typeface="Consolas" panose="020B0609020204030204" pitchFamily="49" charset="0"/>
              </a:rPr>
              <a:t>FF</a:t>
            </a:r>
            <a:endParaRPr lang="en-IN" b="0" dirty="0">
              <a:solidFill>
                <a:srgbClr val="D4D4D4"/>
              </a:solidFill>
              <a:effectLst/>
              <a:latin typeface="Consolas" panose="020B0609020204030204" pitchFamily="49" charset="0"/>
            </a:endParaRPr>
          </a:p>
          <a:p>
            <a:pPr algn="l"/>
            <a:r>
              <a:rPr lang="en-IN" b="0" dirty="0">
                <a:solidFill>
                  <a:srgbClr val="D4D4D4"/>
                </a:solidFill>
                <a:effectLst/>
                <a:latin typeface="Consolas" panose="020B0609020204030204" pitchFamily="49" charset="0"/>
              </a:rPr>
              <a:t>    </a:t>
            </a:r>
            <a:r>
              <a:rPr lang="en-IN" b="0" dirty="0">
                <a:solidFill>
                  <a:srgbClr val="C586C0"/>
                </a:solidFill>
                <a:effectLst/>
                <a:latin typeface="Consolas" panose="020B0609020204030204" pitchFamily="49" charset="0"/>
              </a:rPr>
              <a:t>if</a:t>
            </a:r>
            <a:r>
              <a:rPr lang="en-IN" b="0" dirty="0">
                <a:solidFill>
                  <a:srgbClr val="D4D4D4"/>
                </a:solidFill>
                <a:effectLst/>
                <a:latin typeface="Consolas" panose="020B0609020204030204" pitchFamily="49" charset="0"/>
              </a:rPr>
              <a:t> </a:t>
            </a:r>
            <a:r>
              <a:rPr lang="en-IN" b="0" dirty="0">
                <a:solidFill>
                  <a:srgbClr val="9CDCFE"/>
                </a:solidFill>
                <a:effectLst/>
                <a:latin typeface="Consolas" panose="020B0609020204030204" pitchFamily="49" charset="0"/>
              </a:rPr>
              <a:t>k</a:t>
            </a:r>
            <a:r>
              <a:rPr lang="en-IN" b="0" dirty="0">
                <a:solidFill>
                  <a:srgbClr val="D4D4D4"/>
                </a:solidFill>
                <a:effectLst/>
                <a:latin typeface="Consolas" panose="020B0609020204030204" pitchFamily="49" charset="0"/>
              </a:rPr>
              <a:t> == </a:t>
            </a:r>
            <a:r>
              <a:rPr lang="en-IN" b="0" dirty="0">
                <a:solidFill>
                  <a:srgbClr val="B5CEA8"/>
                </a:solidFill>
                <a:effectLst/>
                <a:latin typeface="Consolas" panose="020B0609020204030204" pitchFamily="49" charset="0"/>
              </a:rPr>
              <a:t>27</a:t>
            </a:r>
            <a:r>
              <a:rPr lang="en-IN" b="0" dirty="0">
                <a:solidFill>
                  <a:srgbClr val="D4D4D4"/>
                </a:solidFill>
                <a:effectLst/>
                <a:latin typeface="Consolas" panose="020B0609020204030204" pitchFamily="49" charset="0"/>
              </a:rPr>
              <a:t>:</a:t>
            </a:r>
          </a:p>
          <a:p>
            <a:pPr algn="l"/>
            <a:r>
              <a:rPr lang="en-IN" b="0" dirty="0">
                <a:solidFill>
                  <a:srgbClr val="D4D4D4"/>
                </a:solidFill>
                <a:effectLst/>
                <a:latin typeface="Consolas" panose="020B0609020204030204" pitchFamily="49" charset="0"/>
              </a:rPr>
              <a:t>        </a:t>
            </a:r>
            <a:r>
              <a:rPr lang="en-IN" b="0" dirty="0">
                <a:solidFill>
                  <a:srgbClr val="C586C0"/>
                </a:solidFill>
                <a:effectLst/>
                <a:latin typeface="Consolas" panose="020B0609020204030204" pitchFamily="49" charset="0"/>
              </a:rPr>
              <a:t>break</a:t>
            </a:r>
            <a:endParaRPr lang="en-IN" b="0" dirty="0">
              <a:solidFill>
                <a:srgbClr val="D4D4D4"/>
              </a:solidFill>
              <a:effectLst/>
              <a:latin typeface="Consolas" panose="020B0609020204030204" pitchFamily="49" charset="0"/>
            </a:endParaRPr>
          </a:p>
          <a:p>
            <a:pPr algn="l"/>
            <a:r>
              <a:rPr lang="en-IN" b="0" dirty="0">
                <a:solidFill>
                  <a:srgbClr val="D4D4D4"/>
                </a:solidFill>
                <a:effectLst/>
                <a:latin typeface="Consolas" panose="020B0609020204030204" pitchFamily="49" charset="0"/>
              </a:rPr>
              <a:t>    </a:t>
            </a:r>
          </a:p>
          <a:p>
            <a:pPr algn="l"/>
            <a:r>
              <a:rPr lang="en-IN" b="0" dirty="0">
                <a:solidFill>
                  <a:srgbClr val="4EC9B0"/>
                </a:solidFill>
                <a:effectLst/>
                <a:latin typeface="Consolas" panose="020B0609020204030204" pitchFamily="49" charset="0"/>
              </a:rPr>
              <a:t>cv2</a:t>
            </a:r>
            <a:r>
              <a:rPr lang="en-IN" b="0" dirty="0">
                <a:solidFill>
                  <a:srgbClr val="D4D4D4"/>
                </a:solidFill>
                <a:effectLst/>
                <a:latin typeface="Consolas" panose="020B0609020204030204" pitchFamily="49" charset="0"/>
              </a:rPr>
              <a:t>.</a:t>
            </a:r>
            <a:r>
              <a:rPr lang="en-IN" b="0" dirty="0">
                <a:solidFill>
                  <a:srgbClr val="DCDCAA"/>
                </a:solidFill>
                <a:effectLst/>
                <a:latin typeface="Consolas" panose="020B0609020204030204" pitchFamily="49" charset="0"/>
              </a:rPr>
              <a:t>destroyAllWindows</a:t>
            </a:r>
            <a:r>
              <a:rPr lang="en-IN" b="0" dirty="0">
                <a:solidFill>
                  <a:srgbClr val="D4D4D4"/>
                </a:solidFill>
                <a:effectLst/>
                <a:latin typeface="Consolas" panose="020B0609020204030204" pitchFamily="49" charset="0"/>
              </a:rPr>
              <a:t>()</a:t>
            </a:r>
          </a:p>
          <a:p>
            <a:pPr algn="l"/>
            <a:r>
              <a:rPr lang="en-IN" b="0" dirty="0" err="1">
                <a:solidFill>
                  <a:srgbClr val="9CDCFE"/>
                </a:solidFill>
                <a:effectLst/>
                <a:latin typeface="Consolas" panose="020B0609020204030204" pitchFamily="49" charset="0"/>
              </a:rPr>
              <a:t>cap</a:t>
            </a:r>
            <a:r>
              <a:rPr lang="en-IN" b="0" dirty="0" err="1">
                <a:solidFill>
                  <a:srgbClr val="D4D4D4"/>
                </a:solidFill>
                <a:effectLst/>
                <a:latin typeface="Consolas" panose="020B0609020204030204" pitchFamily="49" charset="0"/>
              </a:rPr>
              <a:t>.release</a:t>
            </a:r>
            <a:r>
              <a:rPr lang="en-IN" b="0" dirty="0">
                <a:solidFill>
                  <a:srgbClr val="D4D4D4"/>
                </a:solidFill>
                <a:effectLst/>
                <a:latin typeface="Consolas" panose="020B0609020204030204" pitchFamily="49" charset="0"/>
              </a:rPr>
              <a:t>()    </a:t>
            </a:r>
          </a:p>
          <a:p>
            <a:pPr algn="l"/>
            <a:endParaRPr lang="en-IN" dirty="0"/>
          </a:p>
        </p:txBody>
      </p:sp>
    </p:spTree>
    <p:extLst>
      <p:ext uri="{BB962C8B-B14F-4D97-AF65-F5344CB8AC3E}">
        <p14:creationId xmlns:p14="http://schemas.microsoft.com/office/powerpoint/2010/main" val="9382475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otalTime>338</TotalTime>
  <Words>3608</Words>
  <Application>Microsoft Office PowerPoint</Application>
  <PresentationFormat>Widescreen</PresentationFormat>
  <Paragraphs>211</Paragraphs>
  <Slides>24</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24</vt:i4>
      </vt:variant>
    </vt:vector>
  </HeadingPairs>
  <TitlesOfParts>
    <vt:vector size="38" baseType="lpstr">
      <vt:lpstr>Algerian</vt:lpstr>
      <vt:lpstr>-apple-system</vt:lpstr>
      <vt:lpstr>Arial</vt:lpstr>
      <vt:lpstr>Bahnschrift SemiBold</vt:lpstr>
      <vt:lpstr>Bahnschrift SemiCondensed</vt:lpstr>
      <vt:lpstr>Bookman Old Style</vt:lpstr>
      <vt:lpstr>Britannic Bold</vt:lpstr>
      <vt:lpstr>Calibri</vt:lpstr>
      <vt:lpstr>Calibri Light</vt:lpstr>
      <vt:lpstr>Comic Sans MS</vt:lpstr>
      <vt:lpstr>Consolas</vt:lpstr>
      <vt:lpstr>Cooper Black</vt:lpstr>
      <vt:lpstr>STIXGeneral-Regular</vt:lpstr>
      <vt:lpstr>Celestial</vt:lpstr>
      <vt:lpstr>                             SWE 1010                            PROJECT REVIEW-3          DIGITAL IMAGE PROCESSING             Recognition of Hand Movement for a Paralytic                             Person Using  Convolutional Neural Network </vt:lpstr>
      <vt:lpstr>Implementation:</vt:lpstr>
      <vt:lpstr>PowerPoint Presentation</vt:lpstr>
      <vt:lpstr>CODING:</vt:lpstr>
      <vt:lpstr> </vt:lpstr>
      <vt:lpstr>      </vt:lpstr>
      <vt:lpstr>PowerPoint Presentation</vt:lpstr>
      <vt:lpstr>  </vt:lpstr>
      <vt:lpstr>:</vt:lpstr>
      <vt:lpstr>OUTPUT:</vt:lpstr>
      <vt:lpstr>PowerPoint Presentation</vt:lpstr>
      <vt:lpstr>1:</vt:lpstr>
      <vt:lpstr>2:</vt:lpstr>
      <vt:lpstr>3:</vt:lpstr>
      <vt:lpstr>4:                        </vt:lpstr>
      <vt:lpstr>5:</vt:lpstr>
      <vt:lpstr>PowerPoint Presentation</vt:lpstr>
      <vt:lpstr>Conclusion:</vt:lpstr>
      <vt:lpstr>Result:</vt:lpstr>
      <vt:lpstr>    The proposed architectures use the activation rectified linear units (ReLUs) function in their convolution and pooling layers. In order to classify the features extracted by the defined CNN architectures, we adopted an MLP with 400 and 800 neurons in its two intermediate layers, using a ReLU activation function and a softmax output layer with 24 neurons.  Other tests were performed with CNN architectures known in the literature, such as LeNet, InceptionResNetV2, InceptionV3, VGG16, VGG19, ResNet50, and DenseNet201.  Our experiments used the holdout cross-validation method. Therefore, we adopted a division of 75% and 25% for training and testing, respectively, as defined in Kohavi [36]. From the 75% of data used for training, 5% were reserved for validation during training. Also, ten rounds of training and testing were adopted, in which the training and test sets were randomly permuted. The holdout metrics were obtained by averaging the results of the 10 rounds, using accuracy, recall, and F1 score.  The tests were run on a server with configuration Intel (R) Core i7-6800K @ 3.40 GHz CPU, 64 GB of RAM, and two NVIDIA Titan Xp GPUs.                    .</vt:lpstr>
      <vt:lpstr>The proposed method results were superior to other methods that use the same method of classification of gestures, such as . Thus, the success rate of 96.83% shows the robustness of the presented methodology, the importance of preparing the images before the classification process and the need to study and analyse the types of convolutional neural network architectures. When using only dataset [33], we obtained higher accuracy rates than [17, 18], as we can see in Tables 4 and 6. In the proposed methodology with a combined dataset, when we use our own set and [33] to increase the diversity of hands, we obtained a slightly lower accuracy. But, in this way, we can demonstrate that our methodology is able to adapt to a greater variety of hand data.</vt:lpstr>
      <vt:lpstr>References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SWE 2004                            PROJECT REVIEW-3           Recognition of Hand Movement for a Paralytic                        Person Using  Convolutional Neural Network</dc:title>
  <dc:creator>nageswararao pelluri</dc:creator>
  <cp:lastModifiedBy>nageswararao pelluri</cp:lastModifiedBy>
  <cp:revision>20</cp:revision>
  <dcterms:created xsi:type="dcterms:W3CDTF">2021-12-05T13:53:28Z</dcterms:created>
  <dcterms:modified xsi:type="dcterms:W3CDTF">2022-11-19T14:34:22Z</dcterms:modified>
</cp:coreProperties>
</file>

<file path=docProps/thumbnail.jpeg>
</file>